
<file path=[Content_Types].xml><?xml version="1.0" encoding="utf-8"?>
<Types xmlns="http://schemas.openxmlformats.org/package/2006/content-types">
  <Default Extension="emf" ContentType="image/x-emf"/>
  <Default Extension="gif&amp;ehk=l3CEzCBl0O6DW" ContentType="image/gif"/>
  <Default Extension="gif&amp;ehk=tGOFHLEboQsNE" ContentType="image/gif"/>
  <Default Extension="jpeg" ContentType="image/jpeg"/>
  <Default Extension="jpg" ContentType="image/jpeg"/>
  <Default Extension="jpg&amp;ehk=A146Lt4" ContentType="image/jpeg"/>
  <Default Extension="png" ContentType="image/png"/>
  <Default Extension="png&amp;ehk=ovEgTZxQ9S1UjuxQI1I"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257" r:id="rId2"/>
    <p:sldId id="258" r:id="rId3"/>
    <p:sldId id="272" r:id="rId4"/>
    <p:sldId id="273" r:id="rId5"/>
    <p:sldId id="274" r:id="rId6"/>
    <p:sldId id="275" r:id="rId7"/>
    <p:sldId id="276" r:id="rId8"/>
    <p:sldId id="277" r:id="rId9"/>
    <p:sldId id="278" r:id="rId10"/>
    <p:sldId id="349" r:id="rId11"/>
    <p:sldId id="350" r:id="rId12"/>
    <p:sldId id="348" r:id="rId13"/>
    <p:sldId id="299" r:id="rId14"/>
    <p:sldId id="300" r:id="rId15"/>
    <p:sldId id="301" r:id="rId16"/>
    <p:sldId id="302" r:id="rId17"/>
    <p:sldId id="303" r:id="rId18"/>
    <p:sldId id="329" r:id="rId19"/>
    <p:sldId id="359" r:id="rId20"/>
    <p:sldId id="282" r:id="rId21"/>
    <p:sldId id="283" r:id="rId22"/>
    <p:sldId id="271" r:id="rId23"/>
    <p:sldId id="279" r:id="rId24"/>
    <p:sldId id="280" r:id="rId25"/>
    <p:sldId id="281" r:id="rId26"/>
    <p:sldId id="284" r:id="rId27"/>
    <p:sldId id="285" r:id="rId28"/>
    <p:sldId id="286" r:id="rId29"/>
    <p:sldId id="304" r:id="rId30"/>
    <p:sldId id="305" r:id="rId31"/>
    <p:sldId id="360" r:id="rId32"/>
    <p:sldId id="287" r:id="rId33"/>
    <p:sldId id="288" r:id="rId34"/>
    <p:sldId id="289" r:id="rId35"/>
    <p:sldId id="290" r:id="rId36"/>
    <p:sldId id="361" r:id="rId37"/>
    <p:sldId id="291" r:id="rId38"/>
    <p:sldId id="292" r:id="rId39"/>
    <p:sldId id="293" r:id="rId40"/>
    <p:sldId id="295" r:id="rId41"/>
    <p:sldId id="294" r:id="rId42"/>
    <p:sldId id="296" r:id="rId43"/>
    <p:sldId id="297" r:id="rId44"/>
    <p:sldId id="298" r:id="rId45"/>
    <p:sldId id="307" r:id="rId46"/>
    <p:sldId id="306" r:id="rId47"/>
    <p:sldId id="308" r:id="rId48"/>
    <p:sldId id="309" r:id="rId49"/>
    <p:sldId id="310" r:id="rId50"/>
    <p:sldId id="311" r:id="rId51"/>
    <p:sldId id="328" r:id="rId52"/>
    <p:sldId id="313" r:id="rId53"/>
    <p:sldId id="315" r:id="rId54"/>
    <p:sldId id="362" r:id="rId55"/>
    <p:sldId id="323" r:id="rId56"/>
    <p:sldId id="321" r:id="rId57"/>
    <p:sldId id="322" r:id="rId58"/>
    <p:sldId id="319" r:id="rId59"/>
    <p:sldId id="320" r:id="rId60"/>
    <p:sldId id="356" r:id="rId61"/>
    <p:sldId id="363" r:id="rId62"/>
    <p:sldId id="326" r:id="rId63"/>
    <p:sldId id="327" r:id="rId64"/>
    <p:sldId id="324" r:id="rId65"/>
    <p:sldId id="352" r:id="rId66"/>
    <p:sldId id="364" r:id="rId67"/>
    <p:sldId id="358" r:id="rId68"/>
    <p:sldId id="337" r:id="rId69"/>
    <p:sldId id="344" r:id="rId70"/>
    <p:sldId id="338" r:id="rId71"/>
    <p:sldId id="355" r:id="rId72"/>
    <p:sldId id="335" r:id="rId73"/>
    <p:sldId id="336" r:id="rId74"/>
    <p:sldId id="332" r:id="rId75"/>
    <p:sldId id="331" r:id="rId76"/>
    <p:sldId id="333" r:id="rId77"/>
    <p:sldId id="334" r:id="rId78"/>
    <p:sldId id="339" r:id="rId79"/>
    <p:sldId id="341" r:id="rId80"/>
    <p:sldId id="342" r:id="rId81"/>
    <p:sldId id="318" r:id="rId82"/>
    <p:sldId id="325" r:id="rId83"/>
    <p:sldId id="316" r:id="rId84"/>
    <p:sldId id="317" r:id="rId85"/>
    <p:sldId id="354" r:id="rId86"/>
    <p:sldId id="347" r:id="rId87"/>
    <p:sldId id="345" r:id="rId88"/>
    <p:sldId id="346" r:id="rId8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varScale="1">
        <p:scale>
          <a:sx n="81" d="100"/>
          <a:sy n="81" d="100"/>
        </p:scale>
        <p:origin x="120" y="666"/>
      </p:cViewPr>
      <p:guideLst/>
    </p:cSldViewPr>
  </p:slideViewPr>
  <p:notesTextViewPr>
    <p:cViewPr>
      <p:scale>
        <a:sx n="1" d="1"/>
        <a:sy n="1" d="1"/>
      </p:scale>
      <p:origin x="0" y="0"/>
    </p:cViewPr>
  </p:notesTextViewPr>
  <p:sorterViewPr>
    <p:cViewPr>
      <p:scale>
        <a:sx n="100" d="100"/>
        <a:sy n="100" d="100"/>
      </p:scale>
      <p:origin x="0" y="-3882"/>
    </p:cViewPr>
  </p:sorter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3" tIns="46580" rIns="93163" bIns="46580" rtlCol="0"/>
          <a:lstStyle>
            <a:lvl1pPr algn="l">
              <a:defRPr sz="1200"/>
            </a:lvl1pPr>
          </a:lstStyle>
          <a:p>
            <a:endParaRPr/>
          </a:p>
        </p:txBody>
      </p:sp>
      <p:sp>
        <p:nvSpPr>
          <p:cNvPr id="3" name="Date Placeholder 2"/>
          <p:cNvSpPr>
            <a:spLocks noGrp="1"/>
          </p:cNvSpPr>
          <p:nvPr>
            <p:ph type="dt" sz="quarter" idx="1"/>
          </p:nvPr>
        </p:nvSpPr>
        <p:spPr>
          <a:xfrm>
            <a:off x="3970939" y="0"/>
            <a:ext cx="3037840" cy="466434"/>
          </a:xfrm>
          <a:prstGeom prst="rect">
            <a:avLst/>
          </a:prstGeom>
        </p:spPr>
        <p:txBody>
          <a:bodyPr vert="horz" lIns="93163" tIns="46580" rIns="93163" bIns="46580" rtlCol="0"/>
          <a:lstStyle>
            <a:lvl1pPr algn="r">
              <a:defRPr sz="1200"/>
            </a:lvl1pPr>
          </a:lstStyle>
          <a:p>
            <a:fld id="{03A45BA1-980A-4507-BE5A-5C1E7C2FFD8F}" type="datetimeFigureOut">
              <a:rPr lang="en-US"/>
              <a:t>2/19/21</a:t>
            </a:fld>
            <a:endParaRPr/>
          </a:p>
        </p:txBody>
      </p:sp>
      <p:sp>
        <p:nvSpPr>
          <p:cNvPr id="4" name="Footer Placeholder 3"/>
          <p:cNvSpPr>
            <a:spLocks noGrp="1"/>
          </p:cNvSpPr>
          <p:nvPr>
            <p:ph type="ftr" sz="quarter" idx="2"/>
          </p:nvPr>
        </p:nvSpPr>
        <p:spPr>
          <a:xfrm>
            <a:off x="0" y="8829968"/>
            <a:ext cx="3037840" cy="466433"/>
          </a:xfrm>
          <a:prstGeom prst="rect">
            <a:avLst/>
          </a:prstGeom>
        </p:spPr>
        <p:txBody>
          <a:bodyPr vert="horz" lIns="93163" tIns="46580" rIns="93163" bIns="46580" rtlCol="0" anchor="b"/>
          <a:lstStyle>
            <a:lvl1pPr algn="l">
              <a:defRPr sz="1200"/>
            </a:lvl1pPr>
          </a:lstStyle>
          <a:p>
            <a:endParaRPr/>
          </a:p>
        </p:txBody>
      </p:sp>
      <p:sp>
        <p:nvSpPr>
          <p:cNvPr id="5" name="Slide Number Placeholder 4"/>
          <p:cNvSpPr>
            <a:spLocks noGrp="1"/>
          </p:cNvSpPr>
          <p:nvPr>
            <p:ph type="sldNum" sz="quarter" idx="3"/>
          </p:nvPr>
        </p:nvSpPr>
        <p:spPr>
          <a:xfrm>
            <a:off x="3970939" y="8829968"/>
            <a:ext cx="3037840" cy="466433"/>
          </a:xfrm>
          <a:prstGeom prst="rect">
            <a:avLst/>
          </a:prstGeom>
        </p:spPr>
        <p:txBody>
          <a:bodyPr vert="horz" lIns="93163" tIns="46580" rIns="93163" bIns="4658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3" tIns="46580" rIns="93163" bIns="46580" rtlCol="0"/>
          <a:lstStyle>
            <a:lvl1pPr algn="l">
              <a:defRPr sz="1200"/>
            </a:lvl1pPr>
          </a:lstStyle>
          <a:p>
            <a:endParaRPr/>
          </a:p>
        </p:txBody>
      </p:sp>
      <p:sp>
        <p:nvSpPr>
          <p:cNvPr id="3" name="Date Placeholder 2"/>
          <p:cNvSpPr>
            <a:spLocks noGrp="1"/>
          </p:cNvSpPr>
          <p:nvPr>
            <p:ph type="dt" idx="1"/>
          </p:nvPr>
        </p:nvSpPr>
        <p:spPr>
          <a:xfrm>
            <a:off x="3970939" y="0"/>
            <a:ext cx="3037840" cy="466434"/>
          </a:xfrm>
          <a:prstGeom prst="rect">
            <a:avLst/>
          </a:prstGeom>
        </p:spPr>
        <p:txBody>
          <a:bodyPr vert="horz" lIns="93163" tIns="46580" rIns="93163" bIns="46580" rtlCol="0"/>
          <a:lstStyle>
            <a:lvl1pPr algn="r">
              <a:defRPr sz="1200"/>
            </a:lvl1pPr>
          </a:lstStyle>
          <a:p>
            <a:fld id="{85A3416D-7FED-43BC-AA7C-D92DBA01ED64}" type="datetimeFigureOut">
              <a:rPr lang="en-US"/>
              <a:t>2/19/21</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0" rIns="93163" bIns="46580" rtlCol="0" anchor="ctr"/>
          <a:lstStyle/>
          <a:p>
            <a:endParaRPr/>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63" tIns="46580" rIns="93163" bIns="4658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3" tIns="46580" rIns="93163" bIns="46580" rtlCol="0" anchor="b"/>
          <a:lstStyle>
            <a:lvl1pPr algn="l">
              <a:defRPr sz="1200"/>
            </a:lvl1pPr>
          </a:lstStyle>
          <a:p>
            <a:endParaRPr/>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3" tIns="46580" rIns="93163" bIns="4658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t>1</a:t>
            </a:fld>
            <a:endParaRPr lang="en-US"/>
          </a:p>
        </p:txBody>
      </p:sp>
    </p:spTree>
    <p:extLst>
      <p:ext uri="{BB962C8B-B14F-4D97-AF65-F5344CB8AC3E}">
        <p14:creationId xmlns:p14="http://schemas.microsoft.com/office/powerpoint/2010/main" val="4250669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a:t>
            </a:fld>
            <a:endParaRPr lang="en-US"/>
          </a:p>
        </p:txBody>
      </p:sp>
    </p:spTree>
    <p:extLst>
      <p:ext uri="{BB962C8B-B14F-4D97-AF65-F5344CB8AC3E}">
        <p14:creationId xmlns:p14="http://schemas.microsoft.com/office/powerpoint/2010/main" val="4218761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a:t>
            </a:fld>
            <a:endParaRPr lang="en-US"/>
          </a:p>
        </p:txBody>
      </p:sp>
    </p:spTree>
    <p:extLst>
      <p:ext uri="{BB962C8B-B14F-4D97-AF65-F5344CB8AC3E}">
        <p14:creationId xmlns:p14="http://schemas.microsoft.com/office/powerpoint/2010/main" val="2538608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a:t>
            </a:fld>
            <a:endParaRPr lang="en-US"/>
          </a:p>
        </p:txBody>
      </p:sp>
    </p:spTree>
    <p:extLst>
      <p:ext uri="{BB962C8B-B14F-4D97-AF65-F5344CB8AC3E}">
        <p14:creationId xmlns:p14="http://schemas.microsoft.com/office/powerpoint/2010/main" val="3101981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a:t>
            </a:fld>
            <a:endParaRPr lang="en-US"/>
          </a:p>
        </p:txBody>
      </p:sp>
    </p:spTree>
    <p:extLst>
      <p:ext uri="{BB962C8B-B14F-4D97-AF65-F5344CB8AC3E}">
        <p14:creationId xmlns:p14="http://schemas.microsoft.com/office/powerpoint/2010/main" val="3743704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6</a:t>
            </a:fld>
            <a:endParaRPr lang="en-US"/>
          </a:p>
        </p:txBody>
      </p:sp>
    </p:spTree>
    <p:extLst>
      <p:ext uri="{BB962C8B-B14F-4D97-AF65-F5344CB8AC3E}">
        <p14:creationId xmlns:p14="http://schemas.microsoft.com/office/powerpoint/2010/main" val="3195835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7</a:t>
            </a:fld>
            <a:endParaRPr lang="en-US"/>
          </a:p>
        </p:txBody>
      </p:sp>
    </p:spTree>
    <p:extLst>
      <p:ext uri="{BB962C8B-B14F-4D97-AF65-F5344CB8AC3E}">
        <p14:creationId xmlns:p14="http://schemas.microsoft.com/office/powerpoint/2010/main" val="2592187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8</a:t>
            </a:fld>
            <a:endParaRPr lang="en-US"/>
          </a:p>
        </p:txBody>
      </p:sp>
    </p:spTree>
    <p:extLst>
      <p:ext uri="{BB962C8B-B14F-4D97-AF65-F5344CB8AC3E}">
        <p14:creationId xmlns:p14="http://schemas.microsoft.com/office/powerpoint/2010/main" val="240924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9</a:t>
            </a:fld>
            <a:endParaRPr lang="en-US"/>
          </a:p>
        </p:txBody>
      </p:sp>
    </p:spTree>
    <p:extLst>
      <p:ext uri="{BB962C8B-B14F-4D97-AF65-F5344CB8AC3E}">
        <p14:creationId xmlns:p14="http://schemas.microsoft.com/office/powerpoint/2010/main" val="1516457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13</a:t>
            </a:fld>
            <a:endParaRPr lang="en-US"/>
          </a:p>
        </p:txBody>
      </p:sp>
    </p:spTree>
    <p:extLst>
      <p:ext uri="{BB962C8B-B14F-4D97-AF65-F5344CB8AC3E}">
        <p14:creationId xmlns:p14="http://schemas.microsoft.com/office/powerpoint/2010/main" val="1646442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14</a:t>
            </a:fld>
            <a:endParaRPr lang="en-US"/>
          </a:p>
        </p:txBody>
      </p:sp>
    </p:spTree>
    <p:extLst>
      <p:ext uri="{BB962C8B-B14F-4D97-AF65-F5344CB8AC3E}">
        <p14:creationId xmlns:p14="http://schemas.microsoft.com/office/powerpoint/2010/main" val="26576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15</a:t>
            </a:fld>
            <a:endParaRPr lang="en-US"/>
          </a:p>
        </p:txBody>
      </p:sp>
    </p:spTree>
    <p:extLst>
      <p:ext uri="{BB962C8B-B14F-4D97-AF65-F5344CB8AC3E}">
        <p14:creationId xmlns:p14="http://schemas.microsoft.com/office/powerpoint/2010/main" val="1001355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16</a:t>
            </a:fld>
            <a:endParaRPr lang="en-US"/>
          </a:p>
        </p:txBody>
      </p:sp>
    </p:spTree>
    <p:extLst>
      <p:ext uri="{BB962C8B-B14F-4D97-AF65-F5344CB8AC3E}">
        <p14:creationId xmlns:p14="http://schemas.microsoft.com/office/powerpoint/2010/main" val="3666518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17</a:t>
            </a:fld>
            <a:endParaRPr lang="en-US"/>
          </a:p>
        </p:txBody>
      </p:sp>
    </p:spTree>
    <p:extLst>
      <p:ext uri="{BB962C8B-B14F-4D97-AF65-F5344CB8AC3E}">
        <p14:creationId xmlns:p14="http://schemas.microsoft.com/office/powerpoint/2010/main" val="138893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20</a:t>
            </a:fld>
            <a:endParaRPr lang="en-US"/>
          </a:p>
        </p:txBody>
      </p:sp>
    </p:spTree>
    <p:extLst>
      <p:ext uri="{BB962C8B-B14F-4D97-AF65-F5344CB8AC3E}">
        <p14:creationId xmlns:p14="http://schemas.microsoft.com/office/powerpoint/2010/main" val="4218692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21</a:t>
            </a:fld>
            <a:endParaRPr lang="en-US"/>
          </a:p>
        </p:txBody>
      </p:sp>
    </p:spTree>
    <p:extLst>
      <p:ext uri="{BB962C8B-B14F-4D97-AF65-F5344CB8AC3E}">
        <p14:creationId xmlns:p14="http://schemas.microsoft.com/office/powerpoint/2010/main" val="716472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22</a:t>
            </a:fld>
            <a:endParaRPr lang="en-US"/>
          </a:p>
        </p:txBody>
      </p:sp>
    </p:spTree>
    <p:extLst>
      <p:ext uri="{BB962C8B-B14F-4D97-AF65-F5344CB8AC3E}">
        <p14:creationId xmlns:p14="http://schemas.microsoft.com/office/powerpoint/2010/main" val="365386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23</a:t>
            </a:fld>
            <a:endParaRPr lang="en-US"/>
          </a:p>
        </p:txBody>
      </p:sp>
    </p:spTree>
    <p:extLst>
      <p:ext uri="{BB962C8B-B14F-4D97-AF65-F5344CB8AC3E}">
        <p14:creationId xmlns:p14="http://schemas.microsoft.com/office/powerpoint/2010/main" val="2370548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24</a:t>
            </a:fld>
            <a:endParaRPr lang="en-US"/>
          </a:p>
        </p:txBody>
      </p:sp>
    </p:spTree>
    <p:extLst>
      <p:ext uri="{BB962C8B-B14F-4D97-AF65-F5344CB8AC3E}">
        <p14:creationId xmlns:p14="http://schemas.microsoft.com/office/powerpoint/2010/main" val="1206269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25</a:t>
            </a:fld>
            <a:endParaRPr lang="en-US"/>
          </a:p>
        </p:txBody>
      </p:sp>
    </p:spTree>
    <p:extLst>
      <p:ext uri="{BB962C8B-B14F-4D97-AF65-F5344CB8AC3E}">
        <p14:creationId xmlns:p14="http://schemas.microsoft.com/office/powerpoint/2010/main" val="2933943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26</a:t>
            </a:fld>
            <a:endParaRPr lang="en-US"/>
          </a:p>
        </p:txBody>
      </p:sp>
    </p:spTree>
    <p:extLst>
      <p:ext uri="{BB962C8B-B14F-4D97-AF65-F5344CB8AC3E}">
        <p14:creationId xmlns:p14="http://schemas.microsoft.com/office/powerpoint/2010/main" val="4241077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27</a:t>
            </a:fld>
            <a:endParaRPr lang="en-US"/>
          </a:p>
        </p:txBody>
      </p:sp>
    </p:spTree>
    <p:extLst>
      <p:ext uri="{BB962C8B-B14F-4D97-AF65-F5344CB8AC3E}">
        <p14:creationId xmlns:p14="http://schemas.microsoft.com/office/powerpoint/2010/main" val="1985508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28</a:t>
            </a:fld>
            <a:endParaRPr lang="en-US"/>
          </a:p>
        </p:txBody>
      </p:sp>
    </p:spTree>
    <p:extLst>
      <p:ext uri="{BB962C8B-B14F-4D97-AF65-F5344CB8AC3E}">
        <p14:creationId xmlns:p14="http://schemas.microsoft.com/office/powerpoint/2010/main" val="1517473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29</a:t>
            </a:fld>
            <a:endParaRPr lang="en-US"/>
          </a:p>
        </p:txBody>
      </p:sp>
    </p:spTree>
    <p:extLst>
      <p:ext uri="{BB962C8B-B14F-4D97-AF65-F5344CB8AC3E}">
        <p14:creationId xmlns:p14="http://schemas.microsoft.com/office/powerpoint/2010/main" val="1383451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30</a:t>
            </a:fld>
            <a:endParaRPr lang="en-US"/>
          </a:p>
        </p:txBody>
      </p:sp>
    </p:spTree>
    <p:extLst>
      <p:ext uri="{BB962C8B-B14F-4D97-AF65-F5344CB8AC3E}">
        <p14:creationId xmlns:p14="http://schemas.microsoft.com/office/powerpoint/2010/main" val="3982085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32</a:t>
            </a:fld>
            <a:endParaRPr lang="en-US"/>
          </a:p>
        </p:txBody>
      </p:sp>
    </p:spTree>
    <p:extLst>
      <p:ext uri="{BB962C8B-B14F-4D97-AF65-F5344CB8AC3E}">
        <p14:creationId xmlns:p14="http://schemas.microsoft.com/office/powerpoint/2010/main" val="2226723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33</a:t>
            </a:fld>
            <a:endParaRPr lang="en-US"/>
          </a:p>
        </p:txBody>
      </p:sp>
    </p:spTree>
    <p:extLst>
      <p:ext uri="{BB962C8B-B14F-4D97-AF65-F5344CB8AC3E}">
        <p14:creationId xmlns:p14="http://schemas.microsoft.com/office/powerpoint/2010/main" val="1145307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34</a:t>
            </a:fld>
            <a:endParaRPr lang="en-US"/>
          </a:p>
        </p:txBody>
      </p:sp>
    </p:spTree>
    <p:extLst>
      <p:ext uri="{BB962C8B-B14F-4D97-AF65-F5344CB8AC3E}">
        <p14:creationId xmlns:p14="http://schemas.microsoft.com/office/powerpoint/2010/main" val="1685898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35</a:t>
            </a:fld>
            <a:endParaRPr lang="en-US"/>
          </a:p>
        </p:txBody>
      </p:sp>
    </p:spTree>
    <p:extLst>
      <p:ext uri="{BB962C8B-B14F-4D97-AF65-F5344CB8AC3E}">
        <p14:creationId xmlns:p14="http://schemas.microsoft.com/office/powerpoint/2010/main" val="2551524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37</a:t>
            </a:fld>
            <a:endParaRPr lang="en-US"/>
          </a:p>
        </p:txBody>
      </p:sp>
    </p:spTree>
    <p:extLst>
      <p:ext uri="{BB962C8B-B14F-4D97-AF65-F5344CB8AC3E}">
        <p14:creationId xmlns:p14="http://schemas.microsoft.com/office/powerpoint/2010/main" val="2184651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38</a:t>
            </a:fld>
            <a:endParaRPr lang="en-US"/>
          </a:p>
        </p:txBody>
      </p:sp>
    </p:spTree>
    <p:extLst>
      <p:ext uri="{BB962C8B-B14F-4D97-AF65-F5344CB8AC3E}">
        <p14:creationId xmlns:p14="http://schemas.microsoft.com/office/powerpoint/2010/main" val="3921080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39</a:t>
            </a:fld>
            <a:endParaRPr lang="en-US"/>
          </a:p>
        </p:txBody>
      </p:sp>
    </p:spTree>
    <p:extLst>
      <p:ext uri="{BB962C8B-B14F-4D97-AF65-F5344CB8AC3E}">
        <p14:creationId xmlns:p14="http://schemas.microsoft.com/office/powerpoint/2010/main" val="37066167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40</a:t>
            </a:fld>
            <a:endParaRPr lang="en-US"/>
          </a:p>
        </p:txBody>
      </p:sp>
    </p:spTree>
    <p:extLst>
      <p:ext uri="{BB962C8B-B14F-4D97-AF65-F5344CB8AC3E}">
        <p14:creationId xmlns:p14="http://schemas.microsoft.com/office/powerpoint/2010/main" val="22532755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41</a:t>
            </a:fld>
            <a:endParaRPr lang="en-US"/>
          </a:p>
        </p:txBody>
      </p:sp>
    </p:spTree>
    <p:extLst>
      <p:ext uri="{BB962C8B-B14F-4D97-AF65-F5344CB8AC3E}">
        <p14:creationId xmlns:p14="http://schemas.microsoft.com/office/powerpoint/2010/main" val="4280325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42</a:t>
            </a:fld>
            <a:endParaRPr lang="en-US"/>
          </a:p>
        </p:txBody>
      </p:sp>
    </p:spTree>
    <p:extLst>
      <p:ext uri="{BB962C8B-B14F-4D97-AF65-F5344CB8AC3E}">
        <p14:creationId xmlns:p14="http://schemas.microsoft.com/office/powerpoint/2010/main" val="1479803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43</a:t>
            </a:fld>
            <a:endParaRPr lang="en-US"/>
          </a:p>
        </p:txBody>
      </p:sp>
    </p:spTree>
    <p:extLst>
      <p:ext uri="{BB962C8B-B14F-4D97-AF65-F5344CB8AC3E}">
        <p14:creationId xmlns:p14="http://schemas.microsoft.com/office/powerpoint/2010/main" val="8495829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44</a:t>
            </a:fld>
            <a:endParaRPr lang="en-US"/>
          </a:p>
        </p:txBody>
      </p:sp>
    </p:spTree>
    <p:extLst>
      <p:ext uri="{BB962C8B-B14F-4D97-AF65-F5344CB8AC3E}">
        <p14:creationId xmlns:p14="http://schemas.microsoft.com/office/powerpoint/2010/main" val="37285182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45</a:t>
            </a:fld>
            <a:endParaRPr lang="en-US"/>
          </a:p>
        </p:txBody>
      </p:sp>
    </p:spTree>
    <p:extLst>
      <p:ext uri="{BB962C8B-B14F-4D97-AF65-F5344CB8AC3E}">
        <p14:creationId xmlns:p14="http://schemas.microsoft.com/office/powerpoint/2010/main" val="4498898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46</a:t>
            </a:fld>
            <a:endParaRPr lang="en-US"/>
          </a:p>
        </p:txBody>
      </p:sp>
    </p:spTree>
    <p:extLst>
      <p:ext uri="{BB962C8B-B14F-4D97-AF65-F5344CB8AC3E}">
        <p14:creationId xmlns:p14="http://schemas.microsoft.com/office/powerpoint/2010/main" val="5161969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47</a:t>
            </a:fld>
            <a:endParaRPr lang="en-US"/>
          </a:p>
        </p:txBody>
      </p:sp>
    </p:spTree>
    <p:extLst>
      <p:ext uri="{BB962C8B-B14F-4D97-AF65-F5344CB8AC3E}">
        <p14:creationId xmlns:p14="http://schemas.microsoft.com/office/powerpoint/2010/main" val="4707322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48</a:t>
            </a:fld>
            <a:endParaRPr lang="en-US"/>
          </a:p>
        </p:txBody>
      </p:sp>
    </p:spTree>
    <p:extLst>
      <p:ext uri="{BB962C8B-B14F-4D97-AF65-F5344CB8AC3E}">
        <p14:creationId xmlns:p14="http://schemas.microsoft.com/office/powerpoint/2010/main" val="18161518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49</a:t>
            </a:fld>
            <a:endParaRPr lang="en-US"/>
          </a:p>
        </p:txBody>
      </p:sp>
    </p:spTree>
    <p:extLst>
      <p:ext uri="{BB962C8B-B14F-4D97-AF65-F5344CB8AC3E}">
        <p14:creationId xmlns:p14="http://schemas.microsoft.com/office/powerpoint/2010/main" val="26427382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50</a:t>
            </a:fld>
            <a:endParaRPr lang="en-US"/>
          </a:p>
        </p:txBody>
      </p:sp>
    </p:spTree>
    <p:extLst>
      <p:ext uri="{BB962C8B-B14F-4D97-AF65-F5344CB8AC3E}">
        <p14:creationId xmlns:p14="http://schemas.microsoft.com/office/powerpoint/2010/main" val="3326603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51</a:t>
            </a:fld>
            <a:endParaRPr lang="en-US"/>
          </a:p>
        </p:txBody>
      </p:sp>
    </p:spTree>
    <p:extLst>
      <p:ext uri="{BB962C8B-B14F-4D97-AF65-F5344CB8AC3E}">
        <p14:creationId xmlns:p14="http://schemas.microsoft.com/office/powerpoint/2010/main" val="23192427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52</a:t>
            </a:fld>
            <a:endParaRPr lang="en-US"/>
          </a:p>
        </p:txBody>
      </p:sp>
    </p:spTree>
    <p:extLst>
      <p:ext uri="{BB962C8B-B14F-4D97-AF65-F5344CB8AC3E}">
        <p14:creationId xmlns:p14="http://schemas.microsoft.com/office/powerpoint/2010/main" val="19383323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53</a:t>
            </a:fld>
            <a:endParaRPr lang="en-US"/>
          </a:p>
        </p:txBody>
      </p:sp>
    </p:spTree>
    <p:extLst>
      <p:ext uri="{BB962C8B-B14F-4D97-AF65-F5344CB8AC3E}">
        <p14:creationId xmlns:p14="http://schemas.microsoft.com/office/powerpoint/2010/main" val="17483756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55</a:t>
            </a:fld>
            <a:endParaRPr lang="en-US"/>
          </a:p>
        </p:txBody>
      </p:sp>
    </p:spTree>
    <p:extLst>
      <p:ext uri="{BB962C8B-B14F-4D97-AF65-F5344CB8AC3E}">
        <p14:creationId xmlns:p14="http://schemas.microsoft.com/office/powerpoint/2010/main" val="12907149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56</a:t>
            </a:fld>
            <a:endParaRPr lang="en-US"/>
          </a:p>
        </p:txBody>
      </p:sp>
    </p:spTree>
    <p:extLst>
      <p:ext uri="{BB962C8B-B14F-4D97-AF65-F5344CB8AC3E}">
        <p14:creationId xmlns:p14="http://schemas.microsoft.com/office/powerpoint/2010/main" val="11786960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57</a:t>
            </a:fld>
            <a:endParaRPr lang="en-US"/>
          </a:p>
        </p:txBody>
      </p:sp>
    </p:spTree>
    <p:extLst>
      <p:ext uri="{BB962C8B-B14F-4D97-AF65-F5344CB8AC3E}">
        <p14:creationId xmlns:p14="http://schemas.microsoft.com/office/powerpoint/2010/main" val="13457296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58</a:t>
            </a:fld>
            <a:endParaRPr lang="en-US"/>
          </a:p>
        </p:txBody>
      </p:sp>
    </p:spTree>
    <p:extLst>
      <p:ext uri="{BB962C8B-B14F-4D97-AF65-F5344CB8AC3E}">
        <p14:creationId xmlns:p14="http://schemas.microsoft.com/office/powerpoint/2010/main" val="7497303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59</a:t>
            </a:fld>
            <a:endParaRPr lang="en-US"/>
          </a:p>
        </p:txBody>
      </p:sp>
    </p:spTree>
    <p:extLst>
      <p:ext uri="{BB962C8B-B14F-4D97-AF65-F5344CB8AC3E}">
        <p14:creationId xmlns:p14="http://schemas.microsoft.com/office/powerpoint/2010/main" val="5999342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62</a:t>
            </a:fld>
            <a:endParaRPr lang="en-US"/>
          </a:p>
        </p:txBody>
      </p:sp>
    </p:spTree>
    <p:extLst>
      <p:ext uri="{BB962C8B-B14F-4D97-AF65-F5344CB8AC3E}">
        <p14:creationId xmlns:p14="http://schemas.microsoft.com/office/powerpoint/2010/main" val="2582871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63</a:t>
            </a:fld>
            <a:endParaRPr lang="en-US"/>
          </a:p>
        </p:txBody>
      </p:sp>
    </p:spTree>
    <p:extLst>
      <p:ext uri="{BB962C8B-B14F-4D97-AF65-F5344CB8AC3E}">
        <p14:creationId xmlns:p14="http://schemas.microsoft.com/office/powerpoint/2010/main" val="36020195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64</a:t>
            </a:fld>
            <a:endParaRPr lang="en-US"/>
          </a:p>
        </p:txBody>
      </p:sp>
    </p:spTree>
    <p:extLst>
      <p:ext uri="{BB962C8B-B14F-4D97-AF65-F5344CB8AC3E}">
        <p14:creationId xmlns:p14="http://schemas.microsoft.com/office/powerpoint/2010/main" val="10227547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81</a:t>
            </a:fld>
            <a:endParaRPr lang="en-US"/>
          </a:p>
        </p:txBody>
      </p:sp>
    </p:spTree>
    <p:extLst>
      <p:ext uri="{BB962C8B-B14F-4D97-AF65-F5344CB8AC3E}">
        <p14:creationId xmlns:p14="http://schemas.microsoft.com/office/powerpoint/2010/main" val="37818703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82</a:t>
            </a:fld>
            <a:endParaRPr lang="en-US"/>
          </a:p>
        </p:txBody>
      </p:sp>
    </p:spTree>
    <p:extLst>
      <p:ext uri="{BB962C8B-B14F-4D97-AF65-F5344CB8AC3E}">
        <p14:creationId xmlns:p14="http://schemas.microsoft.com/office/powerpoint/2010/main" val="17118633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83</a:t>
            </a:fld>
            <a:endParaRPr lang="en-US"/>
          </a:p>
        </p:txBody>
      </p:sp>
    </p:spTree>
    <p:extLst>
      <p:ext uri="{BB962C8B-B14F-4D97-AF65-F5344CB8AC3E}">
        <p14:creationId xmlns:p14="http://schemas.microsoft.com/office/powerpoint/2010/main" val="11932035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t>84</a:t>
            </a:fld>
            <a:endParaRPr lang="en-US"/>
          </a:p>
        </p:txBody>
      </p:sp>
    </p:spTree>
    <p:extLst>
      <p:ext uri="{BB962C8B-B14F-4D97-AF65-F5344CB8AC3E}">
        <p14:creationId xmlns:p14="http://schemas.microsoft.com/office/powerpoint/2010/main" val="3051015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4" name="applause.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4" name="applause.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2/19/21</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2/19/21</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2/19/21</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3" name="applause.wav"/>
          </p:stSnd>
        </p:sndAc>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2/19/21</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1" name="applause.wav"/>
          </p:stSnd>
        </p:sndAc>
      </p:transition>
    </mc:Choice>
    <mc:Fallback xmlns="">
      <p:transition spd="slow">
        <p:random/>
        <p:sndAc>
          <p:stSnd>
            <p:snd r:embed="rId4" name="applause.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2/19/21</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slow" p14:dur="1500">
        <p:random/>
        <p:sndAc>
          <p:stSnd>
            <p:snd r:embed="rId16" name="applause.wav"/>
          </p:stSnd>
        </p:sndAc>
      </p:transition>
    </mc:Choice>
    <mc:Fallback xmlns="">
      <p:transition spd="slow">
        <p:random/>
        <p:sndAc>
          <p:stSnd>
            <p:snd r:embed="rId18" name="applause.wav"/>
          </p:stSnd>
        </p:sndAc>
      </p:transition>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audio" Target="../media/audio1.wav"/><Relationship Id="rId5" Type="http://schemas.openxmlformats.org/officeDocument/2006/relationships/hyperlink" Target="http://designers-original.blogspot.com/2012/11/give-thanks-day-4-my-church-family.html" TargetMode="External"/><Relationship Id="rId4" Type="http://schemas.openxmlformats.org/officeDocument/2006/relationships/image" Target="../media/image5.gif&amp;ehk=tGOFHLEboQsNE"/></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creativecommons.org/licenses/by-nc-nd/2.0/" TargetMode="External"/><Relationship Id="rId5" Type="http://schemas.openxmlformats.org/officeDocument/2006/relationships/hyperlink" Target="http://biblicalpreaching.net/2014/04/08/guest-series-preaching-wisdom-1-what-is-wisdom/" TargetMode="External"/><Relationship Id="rId10" Type="http://schemas.openxmlformats.org/officeDocument/2006/relationships/audio" Target="../media/audio2.wav"/><Relationship Id="rId4" Type="http://schemas.openxmlformats.org/officeDocument/2006/relationships/image" Target="../media/image6.jpg&amp;ehk=A146Lt4"/></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audio" Target="../media/audio3.wav"/></Relationships>
</file>

<file path=ppt/slides/_rels/slide4.xml.rels><?xml version="1.0" encoding="UTF-8" standalone="yes"?>
<Relationships xmlns="http://schemas.openxmlformats.org/package/2006/relationships"><Relationship Id="rId3" Type="http://schemas.openxmlformats.org/officeDocument/2006/relationships/audio" Target="../media/audio4.wav"/><Relationship Id="rId7" Type="http://schemas.openxmlformats.org/officeDocument/2006/relationships/audio" Target="../media/audio4.wav"/><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s://nleaven.wordpress.com/2014/07/13/john-calvin-on-weekly-communion-lords-supper/" TargetMode="Externa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audio" Target="../media/audio5.wav"/></Relationships>
</file>

<file path=ppt/slides/_rels/slide6.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audio" Target="../media/audio6.wav"/></Relationships>
</file>

<file path=ppt/slides/_rels/slide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audio" Target="../media/audio3.wav"/></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audio" Target="../media/audio7.wav"/></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16.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audio" Target="../media/audio4.wav"/></Relationships>
</file>

<file path=ppt/slides/_rels/slide17.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audio" Target="../media/audio6.wav"/></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audio" Target="../media/audio3.wav"/></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audio" Target="../media/audio3.wav"/></Relationships>
</file>

<file path=ppt/slides/_rels/slide23.xml.rels><?xml version="1.0" encoding="UTF-8" standalone="yes"?>
<Relationships xmlns="http://schemas.openxmlformats.org/package/2006/relationships"><Relationship Id="rId3" Type="http://schemas.openxmlformats.org/officeDocument/2006/relationships/audio" Target="../media/audio8.wav"/><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audio" Target="../media/audio8.wav"/></Relationships>
</file>

<file path=ppt/slides/_rels/slide24.xml.rels><?xml version="1.0" encoding="UTF-8" standalone="yes"?>
<Relationships xmlns="http://schemas.openxmlformats.org/package/2006/relationships"><Relationship Id="rId3" Type="http://schemas.openxmlformats.org/officeDocument/2006/relationships/audio" Target="../media/audio9.wav"/><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audio" Target="../media/audio9.wav"/></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audio" Target="../media/audio1.wav"/></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hyperlink" Target="https://en.wikipedia.org/wiki/Reach_Skilled_Volunteering" TargetMode="External"/><Relationship Id="rId4" Type="http://schemas.openxmlformats.org/officeDocument/2006/relationships/image" Target="../media/image8.png&amp;ehk=ovEgTZxQ9S1UjuxQI1I"/></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2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audio" Target="../media/audio5.wav"/></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3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audio" Target="../media/audio3.wav"/></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3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audio" Target="../media/audio3.wav"/></Relationships>
</file>

<file path=ppt/slides/_rels/slide3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audio" Target="../media/audio2.wav"/></Relationships>
</file>

<file path=ppt/slides/_rels/slide40.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audio" Target="../media/audio6.wav"/></Relationships>
</file>

<file path=ppt/slides/_rels/slide41.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audio" Target="../media/audio10.wav"/></Relationships>
</file>

<file path=ppt/slides/_rels/slide42.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audio" Target="../media/audio7.wav"/></Relationships>
</file>

<file path=ppt/slides/_rels/slide4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audio" Target="../media/audio2.wav"/></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50.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audio" Target="../media/audio3.wav"/></Relationships>
</file>

<file path=ppt/slides/_rels/slide51.xml.rels><?xml version="1.0" encoding="UTF-8" standalone="yes"?>
<Relationships xmlns="http://schemas.openxmlformats.org/package/2006/relationships"><Relationship Id="rId8" Type="http://schemas.openxmlformats.org/officeDocument/2006/relationships/hyperlink" Target="http://mysimplethoughtsonline.blogspot.com/2012/10/october-2012-20th-national-childrens.html" TargetMode="External"/><Relationship Id="rId3" Type="http://schemas.openxmlformats.org/officeDocument/2006/relationships/audio" Target="../media/audio3.wav"/><Relationship Id="rId7"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hyperlink" Target="https://creativecommons.org/licenses/by-sa/3.0/" TargetMode="External"/><Relationship Id="rId5" Type="http://schemas.openxmlformats.org/officeDocument/2006/relationships/hyperlink" Target="http://shawchapel.org/home/2014/6/17/singles-ministries-in-sumtercolumbia-area-churches-protestan.html" TargetMode="External"/><Relationship Id="rId10" Type="http://schemas.openxmlformats.org/officeDocument/2006/relationships/audio" Target="../media/audio3.wav"/><Relationship Id="rId4" Type="http://schemas.openxmlformats.org/officeDocument/2006/relationships/image" Target="../media/image9.jpg"/><Relationship Id="rId9" Type="http://schemas.openxmlformats.org/officeDocument/2006/relationships/hyperlink" Target="https://creativecommons.org/licenses/by-nc-nd/3.0/" TargetMode="Externa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hyperlink" Target="https://creativecommons.org/licenses/by-sa/3.0/" TargetMode="External"/><Relationship Id="rId5" Type="http://schemas.openxmlformats.org/officeDocument/2006/relationships/hyperlink" Target="http://greedygooddoers.wikidot.com/we-ll-do-our-bit" TargetMode="External"/><Relationship Id="rId4" Type="http://schemas.openxmlformats.org/officeDocument/2006/relationships/image" Target="../media/image11.gif&amp;ehk=l3CEzCBl0O6DW"/></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audio" Target="../media/audio3.wav"/></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audio" Target="../media/audio5.wav"/></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audio" Target="../media/audio5.wav"/></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audio" Target="../media/audio5.wav"/></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3.wav"/><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audio" Target="../media/audio9.wav"/><Relationship Id="rId2" Type="http://schemas.openxmlformats.org/officeDocument/2006/relationships/audio" Target="../media/audio9.wav"/><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audio" Target="../media/audio3.wav"/></Relationships>
</file>

<file path=ppt/slides/_rels/slide7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8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audio" Target="../media/audio1.wav"/></Relationships>
</file>

<file path=ppt/slides/_rels/slide8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84.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audio" Target="../media/audio7.wav"/></Relationships>
</file>

<file path=ppt/slides/_rels/slide8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5589" y="125799"/>
            <a:ext cx="11430000" cy="1953808"/>
          </a:xfrm>
        </p:spPr>
        <p:txBody>
          <a:bodyPr>
            <a:normAutofit/>
          </a:bodyPr>
          <a:lstStyle/>
          <a:p>
            <a:pPr algn="ctr"/>
            <a:r>
              <a:rPr lang="en-US" sz="5200" dirty="0">
                <a:solidFill>
                  <a:schemeClr val="tx1">
                    <a:lumMod val="75000"/>
                  </a:schemeClr>
                </a:solidFill>
              </a:rPr>
              <a:t>Mt. Pleasant UMC /St.Paul UMC  </a:t>
            </a:r>
            <a:br>
              <a:rPr lang="en-US" sz="5200" dirty="0">
                <a:solidFill>
                  <a:schemeClr val="tx1">
                    <a:lumMod val="75000"/>
                  </a:schemeClr>
                </a:solidFill>
              </a:rPr>
            </a:br>
            <a:r>
              <a:rPr lang="en-US" sz="5200" dirty="0">
                <a:solidFill>
                  <a:schemeClr val="tx1">
                    <a:lumMod val="75000"/>
                  </a:schemeClr>
                </a:solidFill>
              </a:rPr>
              <a:t>Leadership Training</a:t>
            </a:r>
          </a:p>
        </p:txBody>
      </p:sp>
      <p:sp>
        <p:nvSpPr>
          <p:cNvPr id="3" name="Subtitle 2"/>
          <p:cNvSpPr>
            <a:spLocks noGrp="1"/>
          </p:cNvSpPr>
          <p:nvPr>
            <p:ph type="subTitle" idx="1"/>
          </p:nvPr>
        </p:nvSpPr>
        <p:spPr>
          <a:xfrm>
            <a:off x="4251557" y="2768895"/>
            <a:ext cx="6858002" cy="914400"/>
          </a:xfrm>
        </p:spPr>
        <p:txBody>
          <a:bodyPr/>
          <a:lstStyle/>
          <a:p>
            <a:r>
              <a:rPr lang="en-US" b="1" dirty="0"/>
              <a:t>Local Leader PRESENTATIONS </a:t>
            </a:r>
            <a:r>
              <a:rPr lang="en-US" sz="3600" b="1" dirty="0"/>
              <a:t> </a:t>
            </a:r>
          </a:p>
          <a:p>
            <a:endParaRPr lang="en-US" b="1" dirty="0"/>
          </a:p>
        </p:txBody>
      </p:sp>
      <p:sp>
        <p:nvSpPr>
          <p:cNvPr id="4" name="TextBox 3">
            <a:extLst>
              <a:ext uri="{FF2B5EF4-FFF2-40B4-BE49-F238E27FC236}">
                <a16:creationId xmlns:a16="http://schemas.microsoft.com/office/drawing/2014/main" id="{96CA98E9-EEB6-42D3-9A38-10E907C8E6D7}"/>
              </a:ext>
            </a:extLst>
          </p:cNvPr>
          <p:cNvSpPr txBox="1"/>
          <p:nvPr/>
        </p:nvSpPr>
        <p:spPr>
          <a:xfrm>
            <a:off x="4532156" y="3883709"/>
            <a:ext cx="7171181" cy="1763560"/>
          </a:xfrm>
          <a:prstGeom prst="rect">
            <a:avLst/>
          </a:prstGeom>
          <a:noFill/>
        </p:spPr>
        <p:txBody>
          <a:bodyPr wrap="square" rtlCol="0">
            <a:spAutoFit/>
          </a:bodyPr>
          <a:lstStyle/>
          <a:p>
            <a:pPr algn="ctr">
              <a:lnSpc>
                <a:spcPct val="90000"/>
              </a:lnSpc>
            </a:pPr>
            <a:r>
              <a:rPr lang="en-US" sz="2400" b="1" dirty="0">
                <a:solidFill>
                  <a:schemeClr val="tx1">
                    <a:lumMod val="75000"/>
                  </a:schemeClr>
                </a:solidFill>
              </a:rPr>
              <a:t>Rev. Kordell Sims, Sr.,</a:t>
            </a:r>
          </a:p>
          <a:p>
            <a:pPr algn="ctr">
              <a:lnSpc>
                <a:spcPct val="90000"/>
              </a:lnSpc>
            </a:pPr>
            <a:r>
              <a:rPr lang="en-US" sz="2400" b="1" dirty="0">
                <a:solidFill>
                  <a:schemeClr val="tx1">
                    <a:lumMod val="75000"/>
                  </a:schemeClr>
                </a:solidFill>
              </a:rPr>
              <a:t> Senior Pastor</a:t>
            </a:r>
          </a:p>
          <a:p>
            <a:pPr algn="ctr">
              <a:lnSpc>
                <a:spcPct val="90000"/>
              </a:lnSpc>
            </a:pPr>
            <a:endParaRPr lang="en-US" sz="2400" b="1" dirty="0">
              <a:solidFill>
                <a:schemeClr val="tx1">
                  <a:lumMod val="75000"/>
                </a:schemeClr>
              </a:solidFill>
            </a:endParaRPr>
          </a:p>
          <a:p>
            <a:pPr algn="ctr">
              <a:lnSpc>
                <a:spcPct val="90000"/>
              </a:lnSpc>
            </a:pPr>
            <a:r>
              <a:rPr lang="en-US" sz="2400" b="1" dirty="0">
                <a:solidFill>
                  <a:schemeClr val="tx1">
                    <a:lumMod val="75000"/>
                  </a:schemeClr>
                </a:solidFill>
              </a:rPr>
              <a:t>Rev. DeNondrea Sims</a:t>
            </a:r>
          </a:p>
          <a:p>
            <a:pPr algn="ctr">
              <a:lnSpc>
                <a:spcPct val="90000"/>
              </a:lnSpc>
            </a:pPr>
            <a:r>
              <a:rPr lang="en-US" sz="2400" b="1" dirty="0">
                <a:solidFill>
                  <a:schemeClr val="tx1">
                    <a:lumMod val="75000"/>
                  </a:schemeClr>
                </a:solidFill>
              </a:rPr>
              <a:t>Associate Pastor</a:t>
            </a:r>
          </a:p>
        </p:txBody>
      </p:sp>
      <p:pic>
        <p:nvPicPr>
          <p:cNvPr id="6" name="Picture 5">
            <a:extLst>
              <a:ext uri="{FF2B5EF4-FFF2-40B4-BE49-F238E27FC236}">
                <a16:creationId xmlns:a16="http://schemas.microsoft.com/office/drawing/2014/main" id="{046034A4-0195-47AE-ABA1-5515F0C02C1F}"/>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520453" y="5030197"/>
            <a:ext cx="1846580" cy="16372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6"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u="sng" dirty="0">
                <a:solidFill>
                  <a:schemeClr val="tx1">
                    <a:lumMod val="75000"/>
                  </a:schemeClr>
                </a:solidFill>
              </a:rPr>
              <a:t>Pastor Responsibilities and Duties </a:t>
            </a:r>
            <a:endParaRPr dirty="0">
              <a:solidFill>
                <a:schemeClr val="tx1">
                  <a:lumMod val="75000"/>
                </a:schemeClr>
              </a:solidFill>
            </a:endParaRPr>
          </a:p>
        </p:txBody>
      </p:sp>
      <p:sp>
        <p:nvSpPr>
          <p:cNvPr id="14" name="Content Placeholder 13"/>
          <p:cNvSpPr>
            <a:spLocks noGrp="1"/>
          </p:cNvSpPr>
          <p:nvPr>
            <p:ph idx="1"/>
          </p:nvPr>
        </p:nvSpPr>
        <p:spPr>
          <a:xfrm>
            <a:off x="304801" y="1752600"/>
            <a:ext cx="11754678" cy="4229100"/>
          </a:xfrm>
        </p:spPr>
        <p:txBody>
          <a:bodyPr>
            <a:normAutofit lnSpcReduction="10000"/>
          </a:bodyPr>
          <a:lstStyle/>
          <a:p>
            <a:r>
              <a:rPr lang="en-US" dirty="0">
                <a:latin typeface="Arial Black" panose="020B0A04020102020204" pitchFamily="34" charset="0"/>
              </a:rPr>
              <a:t>Elders have a fourfold ministry of Word, Sacrament, Order, and Service and thus serve in the local church and in extension ministries in witness and service of Christ's love and justice. Elders are authorized to preach and teach the Word, to provide pastoral care and counsel, to administer the sacraments, and to order the life of the church for service in mission and ministry as pastors, superintendents, and bishops. </a:t>
            </a:r>
          </a:p>
          <a:p>
            <a:br>
              <a:rPr lang="en-US" dirty="0">
                <a:latin typeface="Arial Black" panose="020B0A04020102020204" pitchFamily="34" charset="0"/>
              </a:rPr>
            </a:br>
            <a:r>
              <a:rPr lang="en-US" dirty="0">
                <a:latin typeface="Arial Black" panose="020B0A04020102020204" pitchFamily="34" charset="0"/>
              </a:rPr>
              <a:t>2. Licensed pastors share with the elders the responsibilities and duties of a pastor for this fourfold ministry, within the context of their appointment.</a:t>
            </a:r>
          </a:p>
          <a:p>
            <a:endParaRPr dirty="0"/>
          </a:p>
        </p:txBody>
      </p:sp>
      <p:pic>
        <p:nvPicPr>
          <p:cNvPr id="3" name="Picture 2">
            <a:extLst>
              <a:ext uri="{FF2B5EF4-FFF2-40B4-BE49-F238E27FC236}">
                <a16:creationId xmlns:a16="http://schemas.microsoft.com/office/drawing/2014/main" id="{8A9A5590-32B0-496D-8259-536D0076067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988959" y="57457"/>
            <a:ext cx="2748240" cy="155131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1944EB9F-65EB-455E-A93E-4789F8186D9E}"/>
              </a:ext>
            </a:extLst>
          </p:cNvPr>
          <p:cNvSpPr txBox="1"/>
          <p:nvPr/>
        </p:nvSpPr>
        <p:spPr>
          <a:xfrm>
            <a:off x="10700533" y="2399811"/>
            <a:ext cx="2180848" cy="369332"/>
          </a:xfrm>
          <a:prstGeom prst="rect">
            <a:avLst/>
          </a:prstGeom>
          <a:noFill/>
        </p:spPr>
        <p:txBody>
          <a:bodyPr wrap="square" rtlCol="0">
            <a:spAutoFit/>
          </a:bodyPr>
          <a:lstStyle/>
          <a:p>
            <a:r>
              <a:rPr lang="en-US" sz="900">
                <a:hlinkClick r:id="rId5" tooltip="http://biblicalpreaching.net/2014/04/08/guest-series-preaching-wisdom-1-what-is-wisdom/"/>
              </a:rPr>
              <a:t>This Photo</a:t>
            </a:r>
            <a:r>
              <a:rPr lang="en-US" sz="900"/>
              <a:t> by Unknown Author is licensed under </a:t>
            </a:r>
            <a:r>
              <a:rPr lang="en-US" sz="900">
                <a:hlinkClick r:id="rId6" tooltip="https://creativecommons.org/licenses/by-nc-nd/2.0/"/>
              </a:rPr>
              <a:t>CC BY-NC-ND</a:t>
            </a:r>
            <a:endParaRPr lang="en-US" sz="900"/>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cashreg.wav"/>
          </p:stSnd>
        </p:sndAc>
      </p:transition>
    </mc:Choice>
    <mc:Fallback xmlns="">
      <p:transition spd="slow">
        <p:random/>
        <p:sndAc>
          <p:stSnd>
            <p:snd r:embed="rId10" name="cashreg.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D67E3-37DC-4B38-859A-94AD7458B74D}"/>
              </a:ext>
            </a:extLst>
          </p:cNvPr>
          <p:cNvSpPr>
            <a:spLocks noGrp="1"/>
          </p:cNvSpPr>
          <p:nvPr>
            <p:ph type="title"/>
          </p:nvPr>
        </p:nvSpPr>
        <p:spPr/>
        <p:txBody>
          <a:bodyPr/>
          <a:lstStyle/>
          <a:p>
            <a:r>
              <a:rPr lang="en-US" i="1" dirty="0"/>
              <a:t>a) </a:t>
            </a:r>
            <a:r>
              <a:rPr lang="en-US" b="1" i="1" dirty="0"/>
              <a:t>Word and ecclesial acts:</a:t>
            </a:r>
            <a:br>
              <a:rPr lang="en-US" dirty="0"/>
            </a:br>
            <a:endParaRPr lang="en-US" dirty="0"/>
          </a:p>
        </p:txBody>
      </p:sp>
      <p:sp>
        <p:nvSpPr>
          <p:cNvPr id="3" name="Content Placeholder 2">
            <a:extLst>
              <a:ext uri="{FF2B5EF4-FFF2-40B4-BE49-F238E27FC236}">
                <a16:creationId xmlns:a16="http://schemas.microsoft.com/office/drawing/2014/main" id="{485AF797-DD48-4358-AB46-53D35B2D3E0C}"/>
              </a:ext>
            </a:extLst>
          </p:cNvPr>
          <p:cNvSpPr>
            <a:spLocks noGrp="1"/>
          </p:cNvSpPr>
          <p:nvPr>
            <p:ph idx="1"/>
          </p:nvPr>
        </p:nvSpPr>
        <p:spPr>
          <a:xfrm>
            <a:off x="344557" y="1028699"/>
            <a:ext cx="11449878" cy="5637143"/>
          </a:xfrm>
        </p:spPr>
        <p:txBody>
          <a:bodyPr>
            <a:normAutofit lnSpcReduction="10000"/>
          </a:bodyPr>
          <a:lstStyle/>
          <a:p>
            <a:r>
              <a:rPr lang="en-US" sz="2700" b="1" dirty="0"/>
              <a:t>(1) To preach the Word of God, lead in worship, read and teach the Scriptures, and engage the people in study and witness.</a:t>
            </a:r>
          </a:p>
          <a:p>
            <a:r>
              <a:rPr lang="en-US" sz="2700" b="1" dirty="0"/>
              <a:t>(2)To counsel persons with personal, ethical, or spiritual struggles.</a:t>
            </a:r>
            <a:br>
              <a:rPr lang="en-US" sz="2700" b="1" dirty="0"/>
            </a:br>
            <a:r>
              <a:rPr lang="en-US" sz="2700" b="1" dirty="0"/>
              <a:t>(3)To perform the ecclesial acts of marriage and burial.</a:t>
            </a:r>
          </a:p>
          <a:p>
            <a:r>
              <a:rPr lang="en-US" sz="2700" b="1" dirty="0"/>
              <a:t>(4)To visit in the homes of the church and the community, especially among the sick, aged, imprisoned, and others in need.</a:t>
            </a:r>
            <a:br>
              <a:rPr lang="en-US" sz="2700" b="1" dirty="0"/>
            </a:br>
            <a:r>
              <a:rPr lang="en-US" sz="2700" b="1" dirty="0"/>
              <a:t>(5) To maintain all confidences inviolate, including confessional. confidences except in the cases of suspected child abuse or neglect, or in cases where mandatory reporting is required by civil law.</a:t>
            </a:r>
          </a:p>
          <a:p>
            <a:endParaRPr lang="en-US" dirty="0"/>
          </a:p>
          <a:p>
            <a:endParaRPr lang="en-US" dirty="0"/>
          </a:p>
          <a:p>
            <a:endParaRPr lang="en-US" dirty="0"/>
          </a:p>
        </p:txBody>
      </p:sp>
    </p:spTree>
    <p:extLst>
      <p:ext uri="{BB962C8B-B14F-4D97-AF65-F5344CB8AC3E}">
        <p14:creationId xmlns:p14="http://schemas.microsoft.com/office/powerpoint/2010/main" val="123607453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4" name="drumroll.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5FAF-2726-4E12-A9C9-12679704D5D2}"/>
              </a:ext>
            </a:extLst>
          </p:cNvPr>
          <p:cNvSpPr>
            <a:spLocks noGrp="1"/>
          </p:cNvSpPr>
          <p:nvPr>
            <p:ph type="title"/>
          </p:nvPr>
        </p:nvSpPr>
        <p:spPr/>
        <p:txBody>
          <a:bodyPr>
            <a:normAutofit/>
          </a:bodyPr>
          <a:lstStyle/>
          <a:p>
            <a:r>
              <a:rPr lang="en-US" i="1" dirty="0"/>
              <a:t>b) </a:t>
            </a:r>
            <a:r>
              <a:rPr lang="en-US" b="1" i="1" dirty="0"/>
              <a:t>Sacrament</a:t>
            </a:r>
            <a:r>
              <a:rPr lang="en-US" i="1" dirty="0"/>
              <a:t>:</a:t>
            </a:r>
            <a:br>
              <a:rPr lang="en-US" dirty="0"/>
            </a:br>
            <a:endParaRPr lang="en-US" dirty="0"/>
          </a:p>
        </p:txBody>
      </p:sp>
      <p:sp>
        <p:nvSpPr>
          <p:cNvPr id="3" name="Content Placeholder 2">
            <a:extLst>
              <a:ext uri="{FF2B5EF4-FFF2-40B4-BE49-F238E27FC236}">
                <a16:creationId xmlns:a16="http://schemas.microsoft.com/office/drawing/2014/main" id="{DFD80E7D-AB74-42C6-8CD6-2E985F3D0494}"/>
              </a:ext>
            </a:extLst>
          </p:cNvPr>
          <p:cNvSpPr>
            <a:spLocks noGrp="1"/>
          </p:cNvSpPr>
          <p:nvPr>
            <p:ph idx="1"/>
          </p:nvPr>
        </p:nvSpPr>
        <p:spPr>
          <a:xfrm>
            <a:off x="781878" y="941732"/>
            <a:ext cx="10058400" cy="4974535"/>
          </a:xfrm>
        </p:spPr>
        <p:txBody>
          <a:bodyPr/>
          <a:lstStyle/>
          <a:p>
            <a:r>
              <a:rPr lang="en-US" dirty="0"/>
              <a:t>(1) To administer the sacraments of baptism and the Supper of the Lord according to Christ's ordinance.</a:t>
            </a:r>
          </a:p>
          <a:p>
            <a:endParaRPr lang="en-US" dirty="0"/>
          </a:p>
          <a:p>
            <a:r>
              <a:rPr lang="en-US" dirty="0"/>
              <a:t>(2) To encourage the private and congregational use of the other means of grace.</a:t>
            </a:r>
          </a:p>
          <a:p>
            <a:r>
              <a:rPr lang="en-US" dirty="0"/>
              <a:t> </a:t>
            </a:r>
          </a:p>
          <a:p>
            <a:br>
              <a:rPr lang="en-US" dirty="0"/>
            </a:br>
            <a:endParaRPr lang="en-US" dirty="0"/>
          </a:p>
        </p:txBody>
      </p:sp>
      <p:pic>
        <p:nvPicPr>
          <p:cNvPr id="5" name="Picture 4">
            <a:extLst>
              <a:ext uri="{FF2B5EF4-FFF2-40B4-BE49-F238E27FC236}">
                <a16:creationId xmlns:a16="http://schemas.microsoft.com/office/drawing/2014/main" id="{3177E1E8-D07B-4E0B-BB8C-16CEB3C1DF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27443" y="3326368"/>
            <a:ext cx="6612835" cy="2857500"/>
          </a:xfrm>
          <a:prstGeom prst="rect">
            <a:avLst/>
          </a:prstGeom>
          <a:ln>
            <a:noFill/>
          </a:ln>
          <a:effectLst>
            <a:softEdge rad="112500"/>
          </a:effectLst>
        </p:spPr>
      </p:pic>
      <p:sp>
        <p:nvSpPr>
          <p:cNvPr id="6" name="TextBox 5">
            <a:extLst>
              <a:ext uri="{FF2B5EF4-FFF2-40B4-BE49-F238E27FC236}">
                <a16:creationId xmlns:a16="http://schemas.microsoft.com/office/drawing/2014/main" id="{14AD184D-9673-4017-8900-A7C1FC8FB4ED}"/>
              </a:ext>
            </a:extLst>
          </p:cNvPr>
          <p:cNvSpPr txBox="1"/>
          <p:nvPr/>
        </p:nvSpPr>
        <p:spPr>
          <a:xfrm>
            <a:off x="4227443" y="6183868"/>
            <a:ext cx="6612835" cy="230832"/>
          </a:xfrm>
          <a:prstGeom prst="rect">
            <a:avLst/>
          </a:prstGeom>
          <a:noFill/>
        </p:spPr>
        <p:txBody>
          <a:bodyPr wrap="square" rtlCol="0">
            <a:spAutoFit/>
          </a:bodyPr>
          <a:lstStyle/>
          <a:p>
            <a:r>
              <a:rPr lang="en-US" sz="900">
                <a:hlinkClick r:id="rId5" tooltip="https://nleaven.wordpress.com/2014/07/13/john-calvin-on-weekly-communion-lords-supper/"/>
              </a:rPr>
              <a:t>This Photo</a:t>
            </a:r>
            <a:r>
              <a:rPr lang="en-US" sz="900"/>
              <a:t> by Unknown Author is licensed under </a:t>
            </a:r>
            <a:r>
              <a:rPr lang="en-US" sz="900">
                <a:hlinkClick r:id="rId6" tooltip="https://creativecommons.org/licenses/by-nc-nd/3.0/"/>
              </a:rPr>
              <a:t>CC BY-NC-ND</a:t>
            </a:r>
            <a:endParaRPr lang="en-US" sz="900"/>
          </a:p>
        </p:txBody>
      </p:sp>
    </p:spTree>
    <p:extLst>
      <p:ext uri="{BB962C8B-B14F-4D97-AF65-F5344CB8AC3E}">
        <p14:creationId xmlns:p14="http://schemas.microsoft.com/office/powerpoint/2010/main" val="98314640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type.wav"/>
          </p:stSnd>
        </p:sndAc>
      </p:transition>
    </mc:Choice>
    <mc:Fallback xmlns="">
      <p:transition spd="slow">
        <p:random/>
        <p:sndAc>
          <p:stSnd>
            <p:snd r:embed="rId7" name="type.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C728-67AE-4987-B6A6-C1AD0689F9C5}"/>
              </a:ext>
            </a:extLst>
          </p:cNvPr>
          <p:cNvSpPr>
            <a:spLocks noGrp="1"/>
          </p:cNvSpPr>
          <p:nvPr>
            <p:ph type="title"/>
          </p:nvPr>
        </p:nvSpPr>
        <p:spPr/>
        <p:txBody>
          <a:bodyPr/>
          <a:lstStyle/>
          <a:p>
            <a:r>
              <a:rPr lang="en-US" i="1" dirty="0"/>
              <a:t>c) </a:t>
            </a:r>
            <a:r>
              <a:rPr lang="en-US" b="1" i="1" dirty="0"/>
              <a:t>Order</a:t>
            </a:r>
            <a:r>
              <a:rPr lang="en-US" i="1" dirty="0"/>
              <a:t>:</a:t>
            </a:r>
            <a:br>
              <a:rPr lang="en-US" dirty="0"/>
            </a:br>
            <a:endParaRPr lang="en-US" dirty="0"/>
          </a:p>
        </p:txBody>
      </p:sp>
      <p:sp>
        <p:nvSpPr>
          <p:cNvPr id="3" name="Content Placeholder 2">
            <a:extLst>
              <a:ext uri="{FF2B5EF4-FFF2-40B4-BE49-F238E27FC236}">
                <a16:creationId xmlns:a16="http://schemas.microsoft.com/office/drawing/2014/main" id="{623989D7-8D11-43D3-B039-0714666CEDC8}"/>
              </a:ext>
            </a:extLst>
          </p:cNvPr>
          <p:cNvSpPr>
            <a:spLocks noGrp="1"/>
          </p:cNvSpPr>
          <p:nvPr>
            <p:ph idx="1"/>
          </p:nvPr>
        </p:nvSpPr>
        <p:spPr>
          <a:xfrm>
            <a:off x="92765" y="1007165"/>
            <a:ext cx="11820939" cy="4974535"/>
          </a:xfrm>
        </p:spPr>
        <p:txBody>
          <a:bodyPr>
            <a:noAutofit/>
          </a:bodyPr>
          <a:lstStyle/>
          <a:p>
            <a:r>
              <a:rPr lang="en-US" dirty="0">
                <a:latin typeface="Arial Black" panose="020B0A04020102020204" pitchFamily="34" charset="0"/>
              </a:rPr>
              <a:t>(1) To be the administrative officer of the local church and to assure that the organizational concerns of the congregation are adequately provided for. </a:t>
            </a:r>
            <a:br>
              <a:rPr lang="en-US" dirty="0">
                <a:latin typeface="Arial Black" panose="020B0A04020102020204" pitchFamily="34" charset="0"/>
              </a:rPr>
            </a:br>
            <a:r>
              <a:rPr lang="en-US" dirty="0">
                <a:latin typeface="Arial Black" panose="020B0A04020102020204" pitchFamily="34" charset="0"/>
              </a:rPr>
              <a:t>(a) To give pastoral support, guidance, and training to the lay leadership, equipping them to fulfill the ministry to which they are called.</a:t>
            </a:r>
            <a:br>
              <a:rPr lang="en-US" dirty="0">
                <a:latin typeface="Arial Black" panose="020B0A04020102020204" pitchFamily="34" charset="0"/>
              </a:rPr>
            </a:br>
            <a:r>
              <a:rPr lang="en-US" dirty="0">
                <a:latin typeface="Arial Black" panose="020B0A04020102020204" pitchFamily="34" charset="0"/>
              </a:rPr>
              <a:t>(b) To give oversight to the educational program of the church and encourage the use of United Methodist literature and media.</a:t>
            </a:r>
            <a:br>
              <a:rPr lang="en-US" dirty="0">
                <a:latin typeface="Arial Black" panose="020B0A04020102020204" pitchFamily="34" charset="0"/>
              </a:rPr>
            </a:br>
            <a:r>
              <a:rPr lang="en-US" dirty="0">
                <a:latin typeface="Arial Black" panose="020B0A04020102020204" pitchFamily="34" charset="0"/>
              </a:rPr>
              <a:t>(c) To be responsible for organizational faithfulness, goal setting, planning and evaluation.</a:t>
            </a:r>
            <a:br>
              <a:rPr lang="en-US" dirty="0">
                <a:latin typeface="Arial Black" panose="020B0A04020102020204" pitchFamily="34" charset="0"/>
              </a:rPr>
            </a:br>
            <a:r>
              <a:rPr lang="en-US" dirty="0">
                <a:latin typeface="Arial Black" panose="020B0A04020102020204" pitchFamily="34" charset="0"/>
              </a:rPr>
              <a:t>(d) To search out and counsel men and women for the ministry of deacons, elders, local pastors and other church related ministries.</a:t>
            </a:r>
            <a:br>
              <a:rPr lang="en-US" dirty="0">
                <a:latin typeface="Arial Black" panose="020B0A04020102020204" pitchFamily="34" charset="0"/>
              </a:rPr>
            </a:br>
            <a:endParaRPr lang="en-US" dirty="0">
              <a:latin typeface="Arial Black" panose="020B0A04020102020204" pitchFamily="34" charset="0"/>
            </a:endParaRPr>
          </a:p>
        </p:txBody>
      </p:sp>
    </p:spTree>
    <p:extLst>
      <p:ext uri="{BB962C8B-B14F-4D97-AF65-F5344CB8AC3E}">
        <p14:creationId xmlns:p14="http://schemas.microsoft.com/office/powerpoint/2010/main" val="61862079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whoosh.wav"/>
          </p:stSnd>
        </p:sndAc>
      </p:transition>
    </mc:Choice>
    <mc:Fallback xmlns="">
      <p:transition spd="slow">
        <p:random/>
        <p:sndAc>
          <p:stSnd>
            <p:snd r:embed="rId4" name="whoosh.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44D7-C934-4BF0-B228-0AF2FFF82C1B}"/>
              </a:ext>
            </a:extLst>
          </p:cNvPr>
          <p:cNvSpPr>
            <a:spLocks noGrp="1"/>
          </p:cNvSpPr>
          <p:nvPr>
            <p:ph type="title"/>
          </p:nvPr>
        </p:nvSpPr>
        <p:spPr>
          <a:xfrm>
            <a:off x="1065212" y="0"/>
            <a:ext cx="10058402" cy="1219200"/>
          </a:xfrm>
        </p:spPr>
        <p:txBody>
          <a:bodyPr/>
          <a:lstStyle/>
          <a:p>
            <a:r>
              <a:rPr lang="en-US" dirty="0"/>
              <a:t>Con.</a:t>
            </a:r>
          </a:p>
        </p:txBody>
      </p:sp>
      <p:sp>
        <p:nvSpPr>
          <p:cNvPr id="3" name="Content Placeholder 2">
            <a:extLst>
              <a:ext uri="{FF2B5EF4-FFF2-40B4-BE49-F238E27FC236}">
                <a16:creationId xmlns:a16="http://schemas.microsoft.com/office/drawing/2014/main" id="{4B2B0406-6EC1-4A0E-A328-7CD19A733EAF}"/>
              </a:ext>
            </a:extLst>
          </p:cNvPr>
          <p:cNvSpPr>
            <a:spLocks noGrp="1"/>
          </p:cNvSpPr>
          <p:nvPr>
            <p:ph idx="1"/>
          </p:nvPr>
        </p:nvSpPr>
        <p:spPr>
          <a:xfrm>
            <a:off x="371061" y="1205948"/>
            <a:ext cx="10752553" cy="4775752"/>
          </a:xfrm>
        </p:spPr>
        <p:txBody>
          <a:bodyPr>
            <a:normAutofit/>
          </a:bodyPr>
          <a:lstStyle/>
          <a:p>
            <a:r>
              <a:rPr lang="en-US" sz="2800" b="1" dirty="0">
                <a:latin typeface="Century" panose="02040604050505020304" pitchFamily="18" charset="0"/>
              </a:rPr>
              <a:t>(2)To administer the temporal affairs of the church in their appointment, the annual conference, and the general church.</a:t>
            </a:r>
          </a:p>
          <a:p>
            <a:br>
              <a:rPr lang="en-US" sz="2800" b="1" dirty="0">
                <a:latin typeface="Century" panose="02040604050505020304" pitchFamily="18" charset="0"/>
              </a:rPr>
            </a:br>
            <a:r>
              <a:rPr lang="en-US" sz="2800" b="1" dirty="0">
                <a:latin typeface="Century" panose="02040604050505020304" pitchFamily="18" charset="0"/>
              </a:rPr>
              <a:t>(c) To provide leadership for the funding ministry of the congregation. To ensure membership care including compliance with charitable giving documentation requirements and to provide appropriate pastoral care, the pastor, in cooperation with the financial secretary, shall have access to and responsibility for professional stewardship of congregational giving records.</a:t>
            </a:r>
          </a:p>
        </p:txBody>
      </p:sp>
    </p:spTree>
    <p:extLst>
      <p:ext uri="{BB962C8B-B14F-4D97-AF65-F5344CB8AC3E}">
        <p14:creationId xmlns:p14="http://schemas.microsoft.com/office/powerpoint/2010/main" val="78528341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camera.wav"/>
          </p:stSnd>
        </p:sndAc>
      </p:transition>
    </mc:Choice>
    <mc:Fallback xmlns="">
      <p:transition spd="slow">
        <p:random/>
        <p:sndAc>
          <p:stSnd>
            <p:snd r:embed="rId4" name="camera.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77CC99-452F-44F7-9E8C-44A27651C353}"/>
              </a:ext>
            </a:extLst>
          </p:cNvPr>
          <p:cNvSpPr>
            <a:spLocks noGrp="1"/>
          </p:cNvSpPr>
          <p:nvPr>
            <p:ph idx="1"/>
          </p:nvPr>
        </p:nvSpPr>
        <p:spPr>
          <a:xfrm>
            <a:off x="0" y="212034"/>
            <a:ext cx="12191999" cy="6480313"/>
          </a:xfrm>
        </p:spPr>
        <p:txBody>
          <a:bodyPr>
            <a:noAutofit/>
          </a:bodyPr>
          <a:lstStyle/>
          <a:p>
            <a:r>
              <a:rPr lang="en-US" sz="3000" b="1" dirty="0">
                <a:latin typeface="Arial Black" panose="020B0A04020102020204" pitchFamily="34" charset="0"/>
              </a:rPr>
              <a:t>(d) To model and promote faithful financial stewardship and to encourage giving as a spiritual discipline by teaching the biblical principles of giving.</a:t>
            </a:r>
            <a:br>
              <a:rPr lang="en-US" sz="3000" b="1" dirty="0">
                <a:latin typeface="Arial Black" panose="020B0A04020102020204" pitchFamily="34" charset="0"/>
              </a:rPr>
            </a:br>
            <a:r>
              <a:rPr lang="en-US" sz="3000" b="1" dirty="0">
                <a:latin typeface="Arial Black" panose="020B0A04020102020204" pitchFamily="34" charset="0"/>
              </a:rPr>
              <a:t>(e) To lead the congregation in the fulfillment of its mission through full and faithful payment of all apportioned ministerial support, administrative, and benevolent funds.</a:t>
            </a:r>
            <a:br>
              <a:rPr lang="en-US" sz="3000" b="1" dirty="0">
                <a:latin typeface="Arial Black" panose="020B0A04020102020204" pitchFamily="34" charset="0"/>
              </a:rPr>
            </a:br>
            <a:r>
              <a:rPr lang="en-US" sz="3000" b="1" dirty="0">
                <a:latin typeface="Arial Black" panose="020B0A04020102020204" pitchFamily="34" charset="0"/>
              </a:rPr>
              <a:t>(f) To care for all church records and local church financial obligations, and certify the accuracy of all financial, membership, and any other reports submitted by the local church to the annual conference for use in apportioning costs back to the church.</a:t>
            </a:r>
            <a:br>
              <a:rPr lang="en-US" sz="3000" b="1" dirty="0">
                <a:latin typeface="Arial Black" panose="020B0A04020102020204" pitchFamily="34" charset="0"/>
              </a:rPr>
            </a:br>
            <a:r>
              <a:rPr lang="en-US" sz="3000" b="1" dirty="0">
                <a:latin typeface="Arial Black" panose="020B0A04020102020204" pitchFamily="34" charset="0"/>
              </a:rPr>
              <a:t>(3)To participate in denominational and conference </a:t>
            </a:r>
            <a:br>
              <a:rPr lang="en-US" sz="3000" b="1" dirty="0">
                <a:latin typeface="Arial Black" panose="020B0A04020102020204" pitchFamily="34" charset="0"/>
              </a:rPr>
            </a:br>
            <a:endParaRPr lang="en-US" sz="3000" b="1" dirty="0">
              <a:latin typeface="Arial Black" panose="020B0A04020102020204" pitchFamily="34" charset="0"/>
            </a:endParaRPr>
          </a:p>
        </p:txBody>
      </p:sp>
    </p:spTree>
    <p:extLst>
      <p:ext uri="{BB962C8B-B14F-4D97-AF65-F5344CB8AC3E}">
        <p14:creationId xmlns:p14="http://schemas.microsoft.com/office/powerpoint/2010/main" val="1741047374"/>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4" name="drumroll.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01D2-8A6A-450C-B5EB-3D59EBAD39A7}"/>
              </a:ext>
            </a:extLst>
          </p:cNvPr>
          <p:cNvSpPr>
            <a:spLocks noGrp="1"/>
          </p:cNvSpPr>
          <p:nvPr>
            <p:ph type="title"/>
          </p:nvPr>
        </p:nvSpPr>
        <p:spPr/>
        <p:txBody>
          <a:bodyPr/>
          <a:lstStyle/>
          <a:p>
            <a:r>
              <a:rPr lang="en-US" dirty="0"/>
              <a:t>Pastor con..</a:t>
            </a:r>
          </a:p>
        </p:txBody>
      </p:sp>
      <p:sp>
        <p:nvSpPr>
          <p:cNvPr id="3" name="Content Placeholder 2">
            <a:extLst>
              <a:ext uri="{FF2B5EF4-FFF2-40B4-BE49-F238E27FC236}">
                <a16:creationId xmlns:a16="http://schemas.microsoft.com/office/drawing/2014/main" id="{6400D329-2CDF-4A23-B5CD-30FDBCC0641C}"/>
              </a:ext>
            </a:extLst>
          </p:cNvPr>
          <p:cNvSpPr>
            <a:spLocks noGrp="1"/>
          </p:cNvSpPr>
          <p:nvPr>
            <p:ph idx="1"/>
          </p:nvPr>
        </p:nvSpPr>
        <p:spPr/>
        <p:txBody>
          <a:bodyPr>
            <a:normAutofit/>
          </a:bodyPr>
          <a:lstStyle/>
          <a:p>
            <a:r>
              <a:rPr lang="en-US" sz="2400" b="1" dirty="0">
                <a:latin typeface="Arial Black" panose="020B0A04020102020204" pitchFamily="34" charset="0"/>
              </a:rPr>
              <a:t>programs and training opportunities.</a:t>
            </a:r>
            <a:br>
              <a:rPr lang="en-US" sz="2400" b="1" dirty="0">
                <a:latin typeface="Arial Black" panose="020B0A04020102020204" pitchFamily="34" charset="0"/>
              </a:rPr>
            </a:br>
            <a:r>
              <a:rPr lang="en-US" sz="2400" b="1" dirty="0">
                <a:latin typeface="Arial Black" panose="020B0A04020102020204" pitchFamily="34" charset="0"/>
              </a:rPr>
              <a:t>(a) To seek out opportunities for cooperative ministries with other United Methodist pastors and churches.</a:t>
            </a:r>
            <a:endParaRPr lang="en-US" dirty="0">
              <a:latin typeface="Arial Black" panose="020B0A04020102020204" pitchFamily="34" charset="0"/>
            </a:endParaRPr>
          </a:p>
          <a:p>
            <a:r>
              <a:rPr lang="en-US" dirty="0">
                <a:latin typeface="Arial Black" panose="020B0A04020102020204" pitchFamily="34" charset="0"/>
              </a:rPr>
              <a:t>(b) To be willing to assume supervisory responsibilities within the connection.</a:t>
            </a:r>
          </a:p>
          <a:p>
            <a:br>
              <a:rPr lang="en-US" dirty="0">
                <a:latin typeface="Arial Black" panose="020B0A04020102020204" pitchFamily="34" charset="0"/>
              </a:rPr>
            </a:br>
            <a:r>
              <a:rPr lang="en-US" dirty="0">
                <a:latin typeface="Arial Black" panose="020B0A04020102020204" pitchFamily="34" charset="0"/>
              </a:rPr>
              <a:t>(4) To lead the congregation in racial and ethnic inclusiveness.</a:t>
            </a:r>
          </a:p>
          <a:p>
            <a:r>
              <a:rPr lang="en-US" dirty="0">
                <a:latin typeface="Arial Black" panose="020B0A04020102020204" pitchFamily="34" charset="0"/>
              </a:rPr>
              <a:t> </a:t>
            </a:r>
          </a:p>
          <a:p>
            <a:endParaRPr lang="en-US" dirty="0"/>
          </a:p>
        </p:txBody>
      </p:sp>
    </p:spTree>
    <p:extLst>
      <p:ext uri="{BB962C8B-B14F-4D97-AF65-F5344CB8AC3E}">
        <p14:creationId xmlns:p14="http://schemas.microsoft.com/office/powerpoint/2010/main" val="52823187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60914-7AAD-4D9E-9EBA-1DFB15DDAD0A}"/>
              </a:ext>
            </a:extLst>
          </p:cNvPr>
          <p:cNvSpPr>
            <a:spLocks noGrp="1"/>
          </p:cNvSpPr>
          <p:nvPr>
            <p:ph type="title"/>
          </p:nvPr>
        </p:nvSpPr>
        <p:spPr/>
        <p:txBody>
          <a:bodyPr/>
          <a:lstStyle/>
          <a:p>
            <a:r>
              <a:rPr lang="en-US" i="1" dirty="0"/>
              <a:t>d)</a:t>
            </a:r>
            <a:r>
              <a:rPr lang="en-US" b="1" i="1" dirty="0"/>
              <a:t>Service</a:t>
            </a:r>
            <a:r>
              <a:rPr lang="en-US" i="1" dirty="0"/>
              <a:t>:</a:t>
            </a:r>
            <a:br>
              <a:rPr lang="en-US" dirty="0"/>
            </a:br>
            <a:endParaRPr lang="en-US" dirty="0"/>
          </a:p>
        </p:txBody>
      </p:sp>
      <p:sp>
        <p:nvSpPr>
          <p:cNvPr id="3" name="Content Placeholder 2">
            <a:extLst>
              <a:ext uri="{FF2B5EF4-FFF2-40B4-BE49-F238E27FC236}">
                <a16:creationId xmlns:a16="http://schemas.microsoft.com/office/drawing/2014/main" id="{810BEC29-B2A7-4E8E-89D2-B83D04A563A0}"/>
              </a:ext>
            </a:extLst>
          </p:cNvPr>
          <p:cNvSpPr>
            <a:spLocks noGrp="1"/>
          </p:cNvSpPr>
          <p:nvPr>
            <p:ph idx="1"/>
          </p:nvPr>
        </p:nvSpPr>
        <p:spPr>
          <a:xfrm>
            <a:off x="543339" y="1073425"/>
            <a:ext cx="10919791" cy="5287617"/>
          </a:xfrm>
        </p:spPr>
        <p:txBody>
          <a:bodyPr>
            <a:normAutofit lnSpcReduction="10000"/>
          </a:bodyPr>
          <a:lstStyle/>
          <a:p>
            <a:r>
              <a:rPr lang="en-US" b="1" dirty="0">
                <a:latin typeface="Arial Black" panose="020B0A04020102020204" pitchFamily="34" charset="0"/>
              </a:rPr>
              <a:t>(1) To embody the teachings of Jesus in servant ministries and servant leadership. </a:t>
            </a:r>
          </a:p>
          <a:p>
            <a:br>
              <a:rPr lang="en-US" b="1" dirty="0">
                <a:latin typeface="Arial Black" panose="020B0A04020102020204" pitchFamily="34" charset="0"/>
              </a:rPr>
            </a:br>
            <a:r>
              <a:rPr lang="en-US" b="1" dirty="0">
                <a:latin typeface="Arial Black" panose="020B0A04020102020204" pitchFamily="34" charset="0"/>
              </a:rPr>
              <a:t>(2) To give diligent pastoral leadership in ordering the life of the congregation for discipleship in the world.</a:t>
            </a:r>
          </a:p>
          <a:p>
            <a:br>
              <a:rPr lang="en-US" b="1" dirty="0">
                <a:latin typeface="Arial Black" panose="020B0A04020102020204" pitchFamily="34" charset="0"/>
              </a:rPr>
            </a:br>
            <a:r>
              <a:rPr lang="en-US" b="1" dirty="0">
                <a:latin typeface="Arial Black" panose="020B0A04020102020204" pitchFamily="34" charset="0"/>
              </a:rPr>
              <a:t>(3) To build the body of Christ as a caring and giving community, extending the ministry of Christ to the world.</a:t>
            </a:r>
          </a:p>
          <a:p>
            <a:br>
              <a:rPr lang="en-US" b="1" dirty="0">
                <a:latin typeface="Arial Black" panose="020B0A04020102020204" pitchFamily="34" charset="0"/>
              </a:rPr>
            </a:br>
            <a:r>
              <a:rPr lang="en-US" b="1" dirty="0">
                <a:latin typeface="Arial Black" panose="020B0A04020102020204" pitchFamily="34" charset="0"/>
              </a:rPr>
              <a:t>(4) To participate in community, ecumenical and interreligious concerns and to encourage the people to become so involved and to pray and labor for the unity of the Christian community.</a:t>
            </a:r>
          </a:p>
          <a:p>
            <a:endParaRPr lang="en-US" dirty="0"/>
          </a:p>
        </p:txBody>
      </p:sp>
    </p:spTree>
    <p:extLst>
      <p:ext uri="{BB962C8B-B14F-4D97-AF65-F5344CB8AC3E}">
        <p14:creationId xmlns:p14="http://schemas.microsoft.com/office/powerpoint/2010/main" val="312988480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hammer.wav"/>
          </p:stSnd>
        </p:sndAc>
      </p:transition>
    </mc:Choice>
    <mc:Fallback xmlns="">
      <p:transition spd="slow">
        <p:random/>
        <p:sndAc>
          <p:stSnd>
            <p:snd r:embed="rId4" name="hammer.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A4579-15F3-4984-8DE4-8BAF83DCCCE4}"/>
              </a:ext>
            </a:extLst>
          </p:cNvPr>
          <p:cNvSpPr>
            <a:spLocks noGrp="1"/>
          </p:cNvSpPr>
          <p:nvPr>
            <p:ph type="title"/>
          </p:nvPr>
        </p:nvSpPr>
        <p:spPr>
          <a:xfrm>
            <a:off x="1065212" y="304800"/>
            <a:ext cx="10058402" cy="571500"/>
          </a:xfrm>
        </p:spPr>
        <p:txBody>
          <a:bodyPr>
            <a:normAutofit fontScale="90000"/>
          </a:bodyPr>
          <a:lstStyle/>
          <a:p>
            <a:r>
              <a:rPr lang="en-US" b="1" dirty="0">
                <a:latin typeface="Arial Narrow" panose="020B0606020202030204" pitchFamily="34" charset="0"/>
              </a:rPr>
              <a:t>Candidates for Ministry </a:t>
            </a:r>
          </a:p>
        </p:txBody>
      </p:sp>
      <p:sp>
        <p:nvSpPr>
          <p:cNvPr id="3" name="Content Placeholder 2">
            <a:extLst>
              <a:ext uri="{FF2B5EF4-FFF2-40B4-BE49-F238E27FC236}">
                <a16:creationId xmlns:a16="http://schemas.microsoft.com/office/drawing/2014/main" id="{FB7F43C2-6D32-4182-9429-645A9D682AAA}"/>
              </a:ext>
            </a:extLst>
          </p:cNvPr>
          <p:cNvSpPr>
            <a:spLocks noGrp="1"/>
          </p:cNvSpPr>
          <p:nvPr>
            <p:ph idx="1"/>
          </p:nvPr>
        </p:nvSpPr>
        <p:spPr>
          <a:xfrm>
            <a:off x="116541" y="959224"/>
            <a:ext cx="11887200" cy="5593976"/>
          </a:xfrm>
        </p:spPr>
        <p:txBody>
          <a:bodyPr>
            <a:normAutofit fontScale="55000" lnSpcReduction="20000"/>
          </a:bodyPr>
          <a:lstStyle/>
          <a:p>
            <a:r>
              <a:rPr lang="en-US" sz="3400" dirty="0">
                <a:latin typeface="Arial Black" panose="020B0A04020102020204" pitchFamily="34" charset="0"/>
              </a:rPr>
              <a:t>An effective leader will lead the congregation in efforts to value all God’s people and build a vision of the kingdom of God that includes people of every race and culture. An effective ministry will increase congregational understanding that a vital Christian faith values diversity, equity, and inclusiveness.</a:t>
            </a:r>
          </a:p>
          <a:p>
            <a:r>
              <a:rPr lang="en-US" sz="3400" dirty="0">
                <a:latin typeface="Arial Black" panose="020B0A04020102020204" pitchFamily="34" charset="0"/>
              </a:rPr>
              <a:t>SPIRITUAL GIFTS AND QUALIFICATIONS HELPFUL FOR THE JOB</a:t>
            </a:r>
          </a:p>
          <a:p>
            <a:r>
              <a:rPr lang="en-US" sz="3400" dirty="0">
                <a:latin typeface="Arial Black" panose="020B0A04020102020204" pitchFamily="34" charset="0"/>
              </a:rPr>
              <a:t>This ministry leader benefits from having one or more of these spiritual gifts: prophecy, teaching, exhortation (encouragement), leadership, compassion, wisdom, discernment administration, and helping.</a:t>
            </a:r>
          </a:p>
          <a:p>
            <a:r>
              <a:rPr lang="en-US" sz="3400" dirty="0">
                <a:latin typeface="Arial Black" panose="020B0A04020102020204" pitchFamily="34" charset="0"/>
              </a:rPr>
              <a:t>This leader should show evidence of passion for learning about and appreciating other cultures. </a:t>
            </a:r>
          </a:p>
          <a:p>
            <a:r>
              <a:rPr lang="en-US" sz="3400" dirty="0">
                <a:latin typeface="Arial Black" panose="020B0A04020102020204" pitchFamily="34" charset="0"/>
              </a:rPr>
              <a:t>Useful skills for this position are the ability to listen to and communicate with people from diverse cultures, a commitment to racial equity and inclusiveness, and an understanding of the privileges of the dominant culture.</a:t>
            </a:r>
          </a:p>
          <a:p>
            <a:r>
              <a:rPr lang="en-US" sz="3400" dirty="0">
                <a:latin typeface="Arial Black" panose="020B0A04020102020204" pitchFamily="34" charset="0"/>
              </a:rPr>
              <a:t>The leader benefits from the ability to work with others and from having skills for addressing challenges that stem from systemic barriers that keep the church from being the body of Christ (such as racism, tribalism, xenophobia, etc.).</a:t>
            </a:r>
          </a:p>
          <a:p>
            <a:endParaRPr lang="en-US" dirty="0"/>
          </a:p>
        </p:txBody>
      </p:sp>
    </p:spTree>
    <p:extLst>
      <p:ext uri="{BB962C8B-B14F-4D97-AF65-F5344CB8AC3E}">
        <p14:creationId xmlns:p14="http://schemas.microsoft.com/office/powerpoint/2010/main" val="125015055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E2B79-736B-4833-93B8-0FDCBAB6D51C}"/>
              </a:ext>
            </a:extLst>
          </p:cNvPr>
          <p:cNvSpPr>
            <a:spLocks noGrp="1"/>
          </p:cNvSpPr>
          <p:nvPr>
            <p:ph type="title"/>
          </p:nvPr>
        </p:nvSpPr>
        <p:spPr>
          <a:xfrm>
            <a:off x="1066799" y="196726"/>
            <a:ext cx="10058402" cy="721161"/>
          </a:xfrm>
        </p:spPr>
        <p:txBody>
          <a:bodyPr/>
          <a:lstStyle/>
          <a:p>
            <a:r>
              <a:rPr lang="en-US" dirty="0">
                <a:latin typeface="Arial Narrow" panose="020B0606020202030204" pitchFamily="34" charset="0"/>
              </a:rPr>
              <a:t>Candidates for Ministry Continued </a:t>
            </a:r>
          </a:p>
        </p:txBody>
      </p:sp>
      <p:sp>
        <p:nvSpPr>
          <p:cNvPr id="3" name="Content Placeholder 2">
            <a:extLst>
              <a:ext uri="{FF2B5EF4-FFF2-40B4-BE49-F238E27FC236}">
                <a16:creationId xmlns:a16="http://schemas.microsoft.com/office/drawing/2014/main" id="{DB8F57E7-AE2B-499E-9F2F-AB4F828865F0}"/>
              </a:ext>
            </a:extLst>
          </p:cNvPr>
          <p:cNvSpPr>
            <a:spLocks noGrp="1"/>
          </p:cNvSpPr>
          <p:nvPr>
            <p:ph idx="1"/>
          </p:nvPr>
        </p:nvSpPr>
        <p:spPr>
          <a:xfrm>
            <a:off x="273921" y="1008529"/>
            <a:ext cx="11778627" cy="5652745"/>
          </a:xfrm>
        </p:spPr>
        <p:txBody>
          <a:bodyPr>
            <a:noAutofit/>
          </a:bodyPr>
          <a:lstStyle/>
          <a:p>
            <a:r>
              <a:rPr lang="en-US" sz="1700" dirty="0">
                <a:latin typeface="Arial Black" panose="020B0A04020102020204" pitchFamily="34" charset="0"/>
              </a:rPr>
              <a:t>RESPONSIBILITIES OF THE POSITION </a:t>
            </a:r>
          </a:p>
          <a:p>
            <a:r>
              <a:rPr lang="en-US" sz="1700" dirty="0">
                <a:latin typeface="Arial Black" panose="020B0A04020102020204" pitchFamily="34" charset="0"/>
              </a:rPr>
              <a:t> This leader will work to keep the church council and the congregation aware of the church’s commitment to racial/ethnic diversity, equity, and inclusiveness. The leader will present and recommend various opportunities for learning, including intercultural competency training, confronting racism, and helping the church find opportunities for worship, fellowship, and service with individuals, groups, and congregations with racial/ethnic diversity. </a:t>
            </a:r>
          </a:p>
          <a:p>
            <a:r>
              <a:rPr lang="en-US" sz="1700" dirty="0">
                <a:latin typeface="Arial Black" panose="020B0A04020102020204" pitchFamily="34" charset="0"/>
              </a:rPr>
              <a:t>This leader will link with organizations, people, and resources in and beyond the congregation across lines of difference. </a:t>
            </a:r>
          </a:p>
          <a:p>
            <a:r>
              <a:rPr lang="en-US" sz="1700" dirty="0">
                <a:latin typeface="Arial Black" panose="020B0A04020102020204" pitchFamily="34" charset="0"/>
              </a:rPr>
              <a:t>This ministry leader will make efforts to encourage people of all ages to commit to expanding their own intercultural knowledge and education in the congregation, in their workplaces, and in daily living. </a:t>
            </a:r>
          </a:p>
          <a:p>
            <a:r>
              <a:rPr lang="en-US" sz="1700" dirty="0">
                <a:latin typeface="Arial Black" panose="020B0A04020102020204" pitchFamily="34" charset="0"/>
              </a:rPr>
              <a:t>This ministry leader will become trained in intercultural competency and will work with the congregation to claim racial, ethic, and cultural diversity as core values of the congregation. </a:t>
            </a:r>
          </a:p>
          <a:p>
            <a:r>
              <a:rPr lang="en-US" sz="1700" dirty="0">
                <a:latin typeface="Arial Black" panose="020B0A04020102020204" pitchFamily="34" charset="0"/>
              </a:rPr>
              <a:t>This ministry leader will lead the congregation in celebrations of worship and fellowship to highlight the common humanity of all people in events, to acknowledge the systemic inequities and sin of racism, to observe World Communion Sunday, and to recognize the faith contributions of people of all races and cultures.</a:t>
            </a:r>
          </a:p>
        </p:txBody>
      </p:sp>
    </p:spTree>
    <p:extLst>
      <p:ext uri="{BB962C8B-B14F-4D97-AF65-F5344CB8AC3E}">
        <p14:creationId xmlns:p14="http://schemas.microsoft.com/office/powerpoint/2010/main" val="248039021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2D958-A434-4881-BE3F-1C0158B7E9BA}"/>
              </a:ext>
            </a:extLst>
          </p:cNvPr>
          <p:cNvSpPr>
            <a:spLocks noGrp="1"/>
          </p:cNvSpPr>
          <p:nvPr>
            <p:ph type="title"/>
          </p:nvPr>
        </p:nvSpPr>
        <p:spPr>
          <a:xfrm>
            <a:off x="1065212" y="304800"/>
            <a:ext cx="10058402" cy="692727"/>
          </a:xfrm>
        </p:spPr>
        <p:txBody>
          <a:bodyPr/>
          <a:lstStyle/>
          <a:p>
            <a:r>
              <a:rPr lang="en-US" dirty="0"/>
              <a:t>Administrative Assistant to Pastor </a:t>
            </a:r>
          </a:p>
        </p:txBody>
      </p:sp>
      <p:sp>
        <p:nvSpPr>
          <p:cNvPr id="3" name="Content Placeholder 2">
            <a:extLst>
              <a:ext uri="{FF2B5EF4-FFF2-40B4-BE49-F238E27FC236}">
                <a16:creationId xmlns:a16="http://schemas.microsoft.com/office/drawing/2014/main" id="{9C7841E7-7A3D-4025-8279-1C4A6129871F}"/>
              </a:ext>
            </a:extLst>
          </p:cNvPr>
          <p:cNvSpPr>
            <a:spLocks noGrp="1"/>
          </p:cNvSpPr>
          <p:nvPr>
            <p:ph sz="half" idx="1"/>
          </p:nvPr>
        </p:nvSpPr>
        <p:spPr>
          <a:xfrm>
            <a:off x="0" y="1433739"/>
            <a:ext cx="3871356" cy="4579838"/>
          </a:xfrm>
        </p:spPr>
        <p:txBody>
          <a:bodyPr>
            <a:normAutofit fontScale="25000" lnSpcReduction="20000"/>
          </a:bodyPr>
          <a:lstStyle/>
          <a:p>
            <a:r>
              <a:rPr lang="en-US" sz="7200" dirty="0">
                <a:latin typeface="Arial Black" panose="020B0A04020102020204" pitchFamily="34" charset="0"/>
              </a:rPr>
              <a:t>Assist Pastor with administrative duties and provide reports to the Pastor and all committees.</a:t>
            </a:r>
          </a:p>
          <a:p>
            <a:r>
              <a:rPr lang="en-US" sz="7200" dirty="0">
                <a:latin typeface="Arial Black" panose="020B0A04020102020204" pitchFamily="34" charset="0"/>
              </a:rPr>
              <a:t>Assure the integrity of the Church’s Financial and Business Systems. Maintain and oversee the activity calendar for the pastor and annual calendar for Mt. Pleasant, and assures the integrity of the Church’s internet system.</a:t>
            </a:r>
          </a:p>
          <a:p>
            <a:endParaRPr lang="en-US" dirty="0"/>
          </a:p>
          <a:p>
            <a:endParaRPr lang="en-US" dirty="0"/>
          </a:p>
        </p:txBody>
      </p:sp>
      <p:sp>
        <p:nvSpPr>
          <p:cNvPr id="4" name="Content Placeholder 3">
            <a:extLst>
              <a:ext uri="{FF2B5EF4-FFF2-40B4-BE49-F238E27FC236}">
                <a16:creationId xmlns:a16="http://schemas.microsoft.com/office/drawing/2014/main" id="{7D5F4DED-3520-49EA-877D-82028AD05101}"/>
              </a:ext>
            </a:extLst>
          </p:cNvPr>
          <p:cNvSpPr>
            <a:spLocks noGrp="1"/>
          </p:cNvSpPr>
          <p:nvPr>
            <p:ph sz="half" idx="2"/>
          </p:nvPr>
        </p:nvSpPr>
        <p:spPr>
          <a:xfrm>
            <a:off x="4049486" y="997527"/>
            <a:ext cx="8142513" cy="5735782"/>
          </a:xfrm>
        </p:spPr>
        <p:txBody>
          <a:bodyPr>
            <a:normAutofit fontScale="25000" lnSpcReduction="20000"/>
          </a:bodyPr>
          <a:lstStyle/>
          <a:p>
            <a:pPr marL="0" indent="0">
              <a:lnSpc>
                <a:spcPct val="120000"/>
              </a:lnSpc>
              <a:buNone/>
            </a:pPr>
            <a:r>
              <a:rPr lang="en-US" sz="5600" dirty="0">
                <a:latin typeface="Arial Black" panose="020B0A04020102020204" pitchFamily="34" charset="0"/>
              </a:rPr>
              <a:t>Serves as administrative support for the pastor</a:t>
            </a:r>
          </a:p>
          <a:p>
            <a:pPr marL="0" indent="0">
              <a:lnSpc>
                <a:spcPct val="120000"/>
              </a:lnSpc>
              <a:buNone/>
            </a:pPr>
            <a:r>
              <a:rPr lang="en-US" sz="5600" dirty="0">
                <a:latin typeface="Arial Black" panose="020B0A04020102020204" pitchFamily="34" charset="0"/>
              </a:rPr>
              <a:t>Compose and transcribe correspondence for pastor, boards and committees.</a:t>
            </a:r>
          </a:p>
          <a:p>
            <a:pPr marL="0" indent="0">
              <a:lnSpc>
                <a:spcPct val="120000"/>
              </a:lnSpc>
              <a:buNone/>
            </a:pPr>
            <a:r>
              <a:rPr lang="en-US" sz="5600" dirty="0">
                <a:latin typeface="Arial Black" panose="020B0A04020102020204" pitchFamily="34" charset="0"/>
              </a:rPr>
              <a:t>Prepare, draft and reproduce materials i.e., church newsletters, special flyers, bulletins, Power Points slides, Excel spreadsheets, and Word documents.</a:t>
            </a:r>
          </a:p>
          <a:p>
            <a:pPr marL="0" indent="0">
              <a:lnSpc>
                <a:spcPct val="120000"/>
              </a:lnSpc>
              <a:buNone/>
            </a:pPr>
            <a:r>
              <a:rPr lang="en-US" sz="5600" dirty="0">
                <a:latin typeface="Arial Black" panose="020B0A04020102020204" pitchFamily="34" charset="0"/>
              </a:rPr>
              <a:t>Reproduce weekly worship and special bulletins.</a:t>
            </a:r>
          </a:p>
          <a:p>
            <a:pPr marL="0" indent="0">
              <a:lnSpc>
                <a:spcPct val="120000"/>
              </a:lnSpc>
              <a:buNone/>
            </a:pPr>
            <a:r>
              <a:rPr lang="en-US" sz="5600" dirty="0">
                <a:latin typeface="Arial Black" panose="020B0A04020102020204" pitchFamily="34" charset="0"/>
              </a:rPr>
              <a:t>Prepare and maintain annual reports, minutes from monthly council meetings and other special projects as directed by the pastor.</a:t>
            </a:r>
          </a:p>
          <a:p>
            <a:pPr marL="0" indent="0">
              <a:lnSpc>
                <a:spcPct val="120000"/>
              </a:lnSpc>
              <a:buNone/>
            </a:pPr>
            <a:r>
              <a:rPr lang="en-US" sz="5600" dirty="0">
                <a:latin typeface="Arial Black" panose="020B0A04020102020204" pitchFamily="34" charset="0"/>
              </a:rPr>
              <a:t>Make phone calls as directed by the pastor.</a:t>
            </a:r>
          </a:p>
          <a:p>
            <a:pPr marL="0" indent="0">
              <a:lnSpc>
                <a:spcPct val="120000"/>
              </a:lnSpc>
              <a:buNone/>
            </a:pPr>
            <a:r>
              <a:rPr lang="en-US" sz="5600" dirty="0">
                <a:latin typeface="Arial Black" panose="020B0A04020102020204" pitchFamily="34" charset="0"/>
              </a:rPr>
              <a:t>Maintain the Pastor’s appointments and remind pastor of appointments, meetings, and visitations.</a:t>
            </a:r>
          </a:p>
          <a:p>
            <a:pPr marL="0" indent="0">
              <a:lnSpc>
                <a:spcPct val="120000"/>
              </a:lnSpc>
              <a:buNone/>
            </a:pPr>
            <a:r>
              <a:rPr lang="en-US" sz="5600" dirty="0">
                <a:latin typeface="Arial Black" panose="020B0A04020102020204" pitchFamily="34" charset="0"/>
              </a:rPr>
              <a:t>Ensure documents are in the proper format, and spelling, punctuation, capitalization and grammar have been verified.</a:t>
            </a:r>
          </a:p>
          <a:p>
            <a:pPr marL="0" indent="0">
              <a:lnSpc>
                <a:spcPct val="120000"/>
              </a:lnSpc>
              <a:buNone/>
            </a:pPr>
            <a:r>
              <a:rPr lang="en-US" sz="5600" dirty="0">
                <a:latin typeface="Arial Black" panose="020B0A04020102020204" pitchFamily="34" charset="0"/>
              </a:rPr>
              <a:t>Assist committee chairpersons with correspondence as needed.</a:t>
            </a:r>
          </a:p>
          <a:p>
            <a:pPr marL="0" indent="0">
              <a:lnSpc>
                <a:spcPct val="120000"/>
              </a:lnSpc>
              <a:buNone/>
            </a:pPr>
            <a:r>
              <a:rPr lang="en-US" sz="5600" dirty="0">
                <a:latin typeface="Arial Black" panose="020B0A04020102020204" pitchFamily="34" charset="0"/>
              </a:rPr>
              <a:t>Perform other duties as assigned by the pastor.</a:t>
            </a:r>
          </a:p>
          <a:p>
            <a:endParaRPr lang="en-US" dirty="0"/>
          </a:p>
          <a:p>
            <a:endParaRPr lang="en-US" dirty="0"/>
          </a:p>
        </p:txBody>
      </p:sp>
    </p:spTree>
    <p:extLst>
      <p:ext uri="{BB962C8B-B14F-4D97-AF65-F5344CB8AC3E}">
        <p14:creationId xmlns:p14="http://schemas.microsoft.com/office/powerpoint/2010/main" val="46002984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32524-D6BA-470A-A83F-DBE74980F052}"/>
              </a:ext>
            </a:extLst>
          </p:cNvPr>
          <p:cNvSpPr>
            <a:spLocks noGrp="1"/>
          </p:cNvSpPr>
          <p:nvPr>
            <p:ph type="title"/>
          </p:nvPr>
        </p:nvSpPr>
        <p:spPr>
          <a:xfrm>
            <a:off x="990599" y="106017"/>
            <a:ext cx="10058402" cy="738406"/>
          </a:xfrm>
        </p:spPr>
        <p:txBody>
          <a:bodyPr/>
          <a:lstStyle/>
          <a:p>
            <a:r>
              <a:rPr lang="en-US" b="1" u="sng" dirty="0">
                <a:latin typeface="Century" panose="02040604050505020304" pitchFamily="18" charset="0"/>
              </a:rPr>
              <a:t>Lay Leader</a:t>
            </a:r>
          </a:p>
        </p:txBody>
      </p:sp>
      <p:sp>
        <p:nvSpPr>
          <p:cNvPr id="3" name="Content Placeholder 2">
            <a:extLst>
              <a:ext uri="{FF2B5EF4-FFF2-40B4-BE49-F238E27FC236}">
                <a16:creationId xmlns:a16="http://schemas.microsoft.com/office/drawing/2014/main" id="{22530078-BCFE-430F-A36A-6CAD31B5AA76}"/>
              </a:ext>
            </a:extLst>
          </p:cNvPr>
          <p:cNvSpPr>
            <a:spLocks noGrp="1"/>
          </p:cNvSpPr>
          <p:nvPr>
            <p:ph sz="half" idx="1"/>
          </p:nvPr>
        </p:nvSpPr>
        <p:spPr>
          <a:xfrm>
            <a:off x="106017" y="844423"/>
            <a:ext cx="5913783" cy="5907560"/>
          </a:xfrm>
        </p:spPr>
        <p:txBody>
          <a:bodyPr/>
          <a:lstStyle/>
          <a:p>
            <a:r>
              <a:rPr lang="en-US" sz="3200" b="1" dirty="0">
                <a:latin typeface="Century" panose="02040604050505020304" pitchFamily="18" charset="0"/>
              </a:rPr>
              <a:t>An effective lay leader functions as the primary representative and role model of Christian discipleship and faith lived out in the church and in daily life. The lay leader works with the pastor to fulfill the mission and vision of the congregation.</a:t>
            </a:r>
          </a:p>
          <a:p>
            <a:endParaRPr lang="en-US" dirty="0"/>
          </a:p>
          <a:p>
            <a:endParaRPr lang="en-US" dirty="0"/>
          </a:p>
        </p:txBody>
      </p:sp>
      <p:sp>
        <p:nvSpPr>
          <p:cNvPr id="4" name="Content Placeholder 3">
            <a:extLst>
              <a:ext uri="{FF2B5EF4-FFF2-40B4-BE49-F238E27FC236}">
                <a16:creationId xmlns:a16="http://schemas.microsoft.com/office/drawing/2014/main" id="{44ADF103-CE2B-498B-94B9-4F14DB3B424C}"/>
              </a:ext>
            </a:extLst>
          </p:cNvPr>
          <p:cNvSpPr>
            <a:spLocks noGrp="1"/>
          </p:cNvSpPr>
          <p:nvPr>
            <p:ph sz="half" idx="2"/>
          </p:nvPr>
        </p:nvSpPr>
        <p:spPr>
          <a:xfrm>
            <a:off x="6019800" y="106017"/>
            <a:ext cx="6066182" cy="6645967"/>
          </a:xfrm>
        </p:spPr>
        <p:txBody>
          <a:bodyPr>
            <a:normAutofit/>
          </a:bodyPr>
          <a:lstStyle/>
          <a:p>
            <a:r>
              <a:rPr lang="en-US" sz="3200" b="1">
                <a:latin typeface="Century" panose="02040604050505020304" pitchFamily="18" charset="0"/>
              </a:rPr>
              <a:t>This leader should be a growing Christian disciple who understands that everyone has spiritual gifts and experiences that are vital to the body of Christ (see 1 Corinthians 12). This person benefits from having one or more of these spiritual gifts: compassion, discernment, faith, helping, leadership, and servanthood.</a:t>
            </a:r>
            <a:endParaRPr lang="en-US" sz="3200" b="1" dirty="0">
              <a:latin typeface="Century" panose="02040604050505020304" pitchFamily="18" charset="0"/>
            </a:endParaRPr>
          </a:p>
        </p:txBody>
      </p:sp>
    </p:spTree>
    <p:extLst>
      <p:ext uri="{BB962C8B-B14F-4D97-AF65-F5344CB8AC3E}">
        <p14:creationId xmlns:p14="http://schemas.microsoft.com/office/powerpoint/2010/main" val="50818528"/>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2997DC-18AC-4146-9938-BAE385E6116E}"/>
              </a:ext>
            </a:extLst>
          </p:cNvPr>
          <p:cNvSpPr/>
          <p:nvPr/>
        </p:nvSpPr>
        <p:spPr>
          <a:xfrm>
            <a:off x="284922" y="107174"/>
            <a:ext cx="11622156" cy="6001643"/>
          </a:xfrm>
          <a:prstGeom prst="rect">
            <a:avLst/>
          </a:prstGeom>
        </p:spPr>
        <p:txBody>
          <a:bodyPr wrap="square">
            <a:spAutoFit/>
          </a:bodyPr>
          <a:lstStyle/>
          <a:p>
            <a:r>
              <a:rPr lang="en-US" sz="3200" dirty="0"/>
              <a:t>•	</a:t>
            </a:r>
            <a:endParaRPr lang="en-US" sz="3200" b="1" dirty="0">
              <a:latin typeface="Century" panose="02040604050505020304" pitchFamily="18" charset="0"/>
            </a:endParaRPr>
          </a:p>
          <a:p>
            <a:r>
              <a:rPr lang="en-US" sz="3200" b="1" dirty="0">
                <a:latin typeface="Century" panose="02040604050505020304" pitchFamily="18" charset="0"/>
              </a:rPr>
              <a:t>•	This leader should be a living example of one who “loves God and loves neighbor.” It is important for a lay leader to listen well and communicate with people of all ages. This person should show evidence of working well with both clergy and laity and with various teams and task groups.</a:t>
            </a:r>
          </a:p>
          <a:p>
            <a:r>
              <a:rPr lang="en-US" sz="3200" b="1" dirty="0">
                <a:latin typeface="Century" panose="02040604050505020304" pitchFamily="18" charset="0"/>
              </a:rPr>
              <a:t>•	This leader must have the ability to keep a broad view of the separate parts of the congregation and work with the pastor to help align the entire ministry toward the mission of the church.</a:t>
            </a:r>
          </a:p>
          <a:p>
            <a:r>
              <a:rPr lang="en-US" sz="3200" b="1" dirty="0">
                <a:latin typeface="Century" panose="02040604050505020304" pitchFamily="18" charset="0"/>
              </a:rPr>
              <a:t>•	</a:t>
            </a:r>
          </a:p>
        </p:txBody>
      </p:sp>
    </p:spTree>
    <p:extLst>
      <p:ext uri="{BB962C8B-B14F-4D97-AF65-F5344CB8AC3E}">
        <p14:creationId xmlns:p14="http://schemas.microsoft.com/office/powerpoint/2010/main" val="8504920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8B40FB-EAFF-4084-9E34-F873F0ECD949}"/>
              </a:ext>
            </a:extLst>
          </p:cNvPr>
          <p:cNvSpPr/>
          <p:nvPr/>
        </p:nvSpPr>
        <p:spPr>
          <a:xfrm>
            <a:off x="172278" y="287012"/>
            <a:ext cx="11834192" cy="6555641"/>
          </a:xfrm>
          <a:prstGeom prst="rect">
            <a:avLst/>
          </a:prstGeom>
        </p:spPr>
        <p:txBody>
          <a:bodyPr wrap="square">
            <a:spAutoFit/>
          </a:bodyPr>
          <a:lstStyle/>
          <a:p>
            <a:r>
              <a:rPr lang="en-US" sz="3200" b="1" dirty="0">
                <a:latin typeface="Century" panose="02040604050505020304" pitchFamily="18" charset="0"/>
              </a:rPr>
              <a:t>This leader should show interest in connecting the congregation with the community  and  the  world as they participate in </a:t>
            </a:r>
            <a:r>
              <a:rPr lang="en-US" sz="3200" b="1">
                <a:latin typeface="Century" panose="02040604050505020304" pitchFamily="18" charset="0"/>
              </a:rPr>
              <a:t>the mission </a:t>
            </a:r>
            <a:r>
              <a:rPr lang="en-US" sz="3200" b="1" dirty="0">
                <a:latin typeface="Century" panose="02040604050505020304" pitchFamily="18" charset="0"/>
              </a:rPr>
              <a:t>Dei…God’s mission to the world through five main charges: the Great Commandment(Matthew 22:37-39) to put love of God and neighbor above all else; the Great Commitment (Matthew 16:24) to embody God’s love individually through spiritual disciplines; the Great Requirement (Micah 6:8) to live God’s love through our actions; and the Great Commission (Matthew 28:19-20) to go and take God’s love into the world by making disciples, baptizing, and teaching faithful obedience.</a:t>
            </a:r>
          </a:p>
          <a:p>
            <a:endParaRPr lang="en-US" dirty="0"/>
          </a:p>
          <a:p>
            <a:endParaRPr lang="en-US" dirty="0"/>
          </a:p>
        </p:txBody>
      </p:sp>
    </p:spTree>
    <p:extLst>
      <p:ext uri="{BB962C8B-B14F-4D97-AF65-F5344CB8AC3E}">
        <p14:creationId xmlns:p14="http://schemas.microsoft.com/office/powerpoint/2010/main" val="276982713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BF0A-E8EC-4D3D-82CE-A6535C62376C}"/>
              </a:ext>
            </a:extLst>
          </p:cNvPr>
          <p:cNvSpPr>
            <a:spLocks noGrp="1"/>
          </p:cNvSpPr>
          <p:nvPr>
            <p:ph type="title"/>
          </p:nvPr>
        </p:nvSpPr>
        <p:spPr>
          <a:xfrm>
            <a:off x="813421" y="0"/>
            <a:ext cx="9337745" cy="725154"/>
          </a:xfrm>
        </p:spPr>
        <p:txBody>
          <a:bodyPr/>
          <a:lstStyle/>
          <a:p>
            <a:r>
              <a:rPr lang="en-US" b="1" u="sng" dirty="0">
                <a:latin typeface="Arial Black" panose="020B0A04020102020204" pitchFamily="34" charset="0"/>
              </a:rPr>
              <a:t>The lay leader con. </a:t>
            </a:r>
          </a:p>
        </p:txBody>
      </p:sp>
      <p:sp>
        <p:nvSpPr>
          <p:cNvPr id="3" name="Content Placeholder 2">
            <a:extLst>
              <a:ext uri="{FF2B5EF4-FFF2-40B4-BE49-F238E27FC236}">
                <a16:creationId xmlns:a16="http://schemas.microsoft.com/office/drawing/2014/main" id="{68947B99-4625-43FE-B556-90B4084EB42B}"/>
              </a:ext>
            </a:extLst>
          </p:cNvPr>
          <p:cNvSpPr>
            <a:spLocks noGrp="1"/>
          </p:cNvSpPr>
          <p:nvPr>
            <p:ph sz="half" idx="1"/>
          </p:nvPr>
        </p:nvSpPr>
        <p:spPr>
          <a:xfrm>
            <a:off x="0" y="725154"/>
            <a:ext cx="6096000" cy="6013577"/>
          </a:xfrm>
        </p:spPr>
        <p:txBody>
          <a:bodyPr>
            <a:normAutofit fontScale="25000" lnSpcReduction="20000"/>
          </a:bodyPr>
          <a:lstStyle/>
          <a:p>
            <a:r>
              <a:rPr lang="en-US" sz="7200" b="1" u="sng" dirty="0">
                <a:latin typeface="Arial Black" panose="020B0A04020102020204" pitchFamily="34" charset="0"/>
              </a:rPr>
              <a:t>Responsibilities of the Position</a:t>
            </a:r>
          </a:p>
          <a:p>
            <a:r>
              <a:rPr lang="en-US" sz="7200" b="1" dirty="0">
                <a:latin typeface="Arial Black" panose="020B0A04020102020204" pitchFamily="34" charset="0"/>
              </a:rPr>
              <a:t>•	The lay leader represents the laypeople in the congregation in working with the pastor for the mission and vision of the congregation.</a:t>
            </a:r>
          </a:p>
          <a:p>
            <a:r>
              <a:rPr lang="en-US" sz="7200" b="1" dirty="0">
                <a:latin typeface="Arial Black" panose="020B0A04020102020204" pitchFamily="34" charset="0"/>
              </a:rPr>
              <a:t>•	The lay leader engages in spiritual practices that build a relationship of attentiveness to God’s will and direction.</a:t>
            </a:r>
          </a:p>
          <a:p>
            <a:r>
              <a:rPr lang="en-US" sz="7200" b="1" dirty="0">
                <a:latin typeface="Arial Black" panose="020B0A04020102020204" pitchFamily="34" charset="0"/>
              </a:rPr>
              <a:t>•	The lay leader represents the laypeople in the congregation and serves as a role model of Christian discipleship for the congregation.</a:t>
            </a:r>
          </a:p>
          <a:p>
            <a:r>
              <a:rPr lang="en-US" sz="7200" b="1" dirty="0">
                <a:latin typeface="Arial Black" panose="020B0A04020102020204" pitchFamily="34" charset="0"/>
              </a:rPr>
              <a:t>•	The lay leader works with the pastor and other leaders to launch or strengthen ministries that build discipleship.</a:t>
            </a:r>
          </a:p>
          <a:p>
            <a:r>
              <a:rPr lang="en-US" sz="7200" b="1" dirty="0">
                <a:latin typeface="Arial Black" panose="020B0A04020102020204" pitchFamily="34" charset="0"/>
              </a:rPr>
              <a:t>•	The lay leader assists in advising the church council about opportunities available and the needs expressed for a more effective lay ministry of the church in the community.</a:t>
            </a:r>
          </a:p>
          <a:p>
            <a:endParaRPr lang="en-US" dirty="0"/>
          </a:p>
        </p:txBody>
      </p:sp>
      <p:sp>
        <p:nvSpPr>
          <p:cNvPr id="4" name="Content Placeholder 3">
            <a:extLst>
              <a:ext uri="{FF2B5EF4-FFF2-40B4-BE49-F238E27FC236}">
                <a16:creationId xmlns:a16="http://schemas.microsoft.com/office/drawing/2014/main" id="{17177E01-B9F5-41DA-B5C3-BC94B12909C3}"/>
              </a:ext>
            </a:extLst>
          </p:cNvPr>
          <p:cNvSpPr>
            <a:spLocks noGrp="1"/>
          </p:cNvSpPr>
          <p:nvPr>
            <p:ph sz="half" idx="2"/>
          </p:nvPr>
        </p:nvSpPr>
        <p:spPr>
          <a:xfrm>
            <a:off x="5724939" y="0"/>
            <a:ext cx="6467061" cy="6770003"/>
          </a:xfrm>
        </p:spPr>
        <p:txBody>
          <a:bodyPr>
            <a:normAutofit fontScale="25000" lnSpcReduction="20000"/>
          </a:bodyPr>
          <a:lstStyle/>
          <a:p>
            <a:r>
              <a:rPr lang="en-US" dirty="0"/>
              <a:t>•</a:t>
            </a:r>
            <a:r>
              <a:rPr lang="en-US" sz="4500" dirty="0"/>
              <a:t>	</a:t>
            </a:r>
            <a:r>
              <a:rPr lang="en-US" sz="7200" b="1" dirty="0">
                <a:latin typeface="Arial Black" panose="020B0A04020102020204" pitchFamily="34" charset="0"/>
              </a:rPr>
              <a:t>The lay leader plans with other leaders in the congregation for celebrating the ministry of laypeople throughout the year and especially on Laity Sunday.</a:t>
            </a:r>
          </a:p>
          <a:p>
            <a:r>
              <a:rPr lang="en-US" sz="7200" b="1" dirty="0">
                <a:latin typeface="Arial Black" panose="020B0A04020102020204" pitchFamily="34" charset="0"/>
              </a:rPr>
              <a:t>•	The lay leader meets regularly with the pastor to discuss the state of the church and the opportunities for ministry to advance the mission and ministry of the congregation in the community.</a:t>
            </a:r>
          </a:p>
          <a:p>
            <a:r>
              <a:rPr lang="en-US" sz="7200" b="1" dirty="0">
                <a:latin typeface="Arial Black" panose="020B0A04020102020204" pitchFamily="34" charset="0"/>
              </a:rPr>
              <a:t>•	The lay leader continues to study and train and to develop a growing understanding of the church’s reason for existence and the types of ministry that will most effectively fulfill the church’s mission and that will help strengthen the lay leader’s own work.</a:t>
            </a:r>
          </a:p>
          <a:p>
            <a:r>
              <a:rPr lang="en-US" sz="7200" b="1" dirty="0">
                <a:latin typeface="Arial Black" panose="020B0A04020102020204" pitchFamily="34" charset="0"/>
              </a:rPr>
              <a:t>•	The lay leader informs the laity of training opportunities provided by the annual conference.</a:t>
            </a:r>
          </a:p>
          <a:p>
            <a:r>
              <a:rPr lang="en-US" sz="7200" b="1" dirty="0">
                <a:latin typeface="Arial Black" panose="020B0A04020102020204" pitchFamily="34" charset="0"/>
              </a:rPr>
              <a:t>•	Lay leaders are encouraged to become certified lay servants.</a:t>
            </a:r>
          </a:p>
          <a:p>
            <a:r>
              <a:rPr lang="en-US" sz="7200" b="1" dirty="0">
                <a:latin typeface="Arial Black" panose="020B0A04020102020204" pitchFamily="34" charset="0"/>
              </a:rPr>
              <a:t>•	The lay leader is a member of the charge conference, the church council, the pastor-parish or staff-parish relations committee, the finance committee, and the nominations and leadership development committee.</a:t>
            </a:r>
          </a:p>
          <a:p>
            <a:endParaRPr lang="en-US" dirty="0"/>
          </a:p>
        </p:txBody>
      </p:sp>
    </p:spTree>
    <p:extLst>
      <p:ext uri="{BB962C8B-B14F-4D97-AF65-F5344CB8AC3E}">
        <p14:creationId xmlns:p14="http://schemas.microsoft.com/office/powerpoint/2010/main" val="415989730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type.wav"/>
          </p:stSnd>
        </p:sndAc>
      </p:transition>
    </mc:Choice>
    <mc:Fallback xmlns="">
      <p:transition spd="slow">
        <p:random/>
        <p:sndAc>
          <p:stSnd>
            <p:snd r:embed="rId4" name="type.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D56C29-F402-494D-A605-3D2514D25607}"/>
              </a:ext>
            </a:extLst>
          </p:cNvPr>
          <p:cNvSpPr>
            <a:spLocks noGrp="1"/>
          </p:cNvSpPr>
          <p:nvPr>
            <p:ph sz="half" idx="4294967295"/>
          </p:nvPr>
        </p:nvSpPr>
        <p:spPr>
          <a:xfrm>
            <a:off x="0" y="291548"/>
            <a:ext cx="11900452" cy="5470111"/>
          </a:xfrm>
        </p:spPr>
        <p:txBody>
          <a:bodyPr>
            <a:normAutofit/>
          </a:bodyPr>
          <a:lstStyle/>
          <a:p>
            <a:r>
              <a:rPr lang="en-US" dirty="0"/>
              <a:t>•	</a:t>
            </a:r>
            <a:r>
              <a:rPr lang="en-US" sz="3200" b="1" dirty="0">
                <a:latin typeface="Century" panose="02040604050505020304" pitchFamily="18" charset="0"/>
              </a:rPr>
              <a:t>Lay leaders are voting members of all the aforementioned committees. Each of these committees has specific responsibilities, but the lay leader represents the laity in each situation, as well as serving as an interpreter of the actions and programs of the annual conference and the general church. To be better equipped to comply with this responsibility, it is recommended that a lay leader also serve as a lay member of annual conference.</a:t>
            </a:r>
          </a:p>
        </p:txBody>
      </p:sp>
    </p:spTree>
    <p:extLst>
      <p:ext uri="{BB962C8B-B14F-4D97-AF65-F5344CB8AC3E}">
        <p14:creationId xmlns:p14="http://schemas.microsoft.com/office/powerpoint/2010/main" val="377181528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camera.wav"/>
          </p:stSnd>
        </p:sndAc>
      </p:transition>
    </mc:Choice>
    <mc:Fallback xmlns="">
      <p:transition spd="slow">
        <p:random/>
        <p:sndAc>
          <p:stSnd>
            <p:snd r:embed="rId4" name="camera.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C425C-EDBF-4BA8-BF59-C962BD7C0B69}"/>
              </a:ext>
            </a:extLst>
          </p:cNvPr>
          <p:cNvSpPr>
            <a:spLocks noGrp="1"/>
          </p:cNvSpPr>
          <p:nvPr>
            <p:ph type="title"/>
          </p:nvPr>
        </p:nvSpPr>
        <p:spPr>
          <a:xfrm>
            <a:off x="540026" y="106018"/>
            <a:ext cx="10058402" cy="526371"/>
          </a:xfrm>
        </p:spPr>
        <p:txBody>
          <a:bodyPr>
            <a:normAutofit fontScale="90000"/>
          </a:bodyPr>
          <a:lstStyle/>
          <a:p>
            <a:r>
              <a:rPr lang="en-US" dirty="0"/>
              <a:t>Lay Servant Ministries</a:t>
            </a:r>
          </a:p>
        </p:txBody>
      </p:sp>
      <p:sp>
        <p:nvSpPr>
          <p:cNvPr id="3" name="Content Placeholder 2">
            <a:extLst>
              <a:ext uri="{FF2B5EF4-FFF2-40B4-BE49-F238E27FC236}">
                <a16:creationId xmlns:a16="http://schemas.microsoft.com/office/drawing/2014/main" id="{5C8DA3C9-1FE5-4AA3-BA86-350C5B6DD67C}"/>
              </a:ext>
            </a:extLst>
          </p:cNvPr>
          <p:cNvSpPr>
            <a:spLocks noGrp="1"/>
          </p:cNvSpPr>
          <p:nvPr>
            <p:ph sz="half" idx="1"/>
          </p:nvPr>
        </p:nvSpPr>
        <p:spPr>
          <a:xfrm>
            <a:off x="72887" y="536448"/>
            <a:ext cx="6685722" cy="6909238"/>
          </a:xfrm>
        </p:spPr>
        <p:txBody>
          <a:bodyPr>
            <a:noAutofit/>
          </a:bodyPr>
          <a:lstStyle/>
          <a:p>
            <a:r>
              <a:rPr lang="en-US" sz="1500" dirty="0">
                <a:latin typeface="Arial Black" panose="020B0A04020102020204" pitchFamily="34" charset="0"/>
              </a:rPr>
              <a:t>Lay Servants are to serve the local church or charge in any way in which their witness or leadership and service inspires the laity to deeper commitment to Christ and more effective discipleship. This includes the interpretation of scriptures, doctrine, organization, and ministries of the church.</a:t>
            </a:r>
          </a:p>
          <a:p>
            <a:r>
              <a:rPr lang="en-US" sz="1500" dirty="0">
                <a:latin typeface="Arial Black" panose="020B0A04020102020204" pitchFamily="34" charset="0"/>
              </a:rPr>
              <a:t>Certified Lay Servant</a:t>
            </a:r>
          </a:p>
          <a:p>
            <a:r>
              <a:rPr lang="en-US" sz="1500" dirty="0">
                <a:latin typeface="Arial Black" panose="020B0A04020102020204" pitchFamily="34" charset="0"/>
              </a:rPr>
              <a:t>A certified lay servant serves the local church or charge (and/or beyond) and:</a:t>
            </a:r>
          </a:p>
          <a:p>
            <a:r>
              <a:rPr lang="en-US" sz="1500" dirty="0">
                <a:latin typeface="Arial Black" panose="020B0A04020102020204" pitchFamily="34" charset="0"/>
              </a:rPr>
              <a:t>provides program leadership, assistance, and support.</a:t>
            </a:r>
          </a:p>
          <a:p>
            <a:r>
              <a:rPr lang="en-US" sz="1500" dirty="0">
                <a:latin typeface="Arial Black" panose="020B0A04020102020204" pitchFamily="34" charset="0"/>
              </a:rPr>
              <a:t>leads meetings for prayer, training, study, and discussion.</a:t>
            </a:r>
          </a:p>
          <a:p>
            <a:r>
              <a:rPr lang="en-US" sz="1500" dirty="0">
                <a:latin typeface="Arial Black" panose="020B0A04020102020204" pitchFamily="34" charset="0"/>
              </a:rPr>
              <a:t>conducts, or assists in conducting, services of worship, preaches the Word, or gives addresses.</a:t>
            </a:r>
          </a:p>
          <a:p>
            <a:r>
              <a:rPr lang="en-US" sz="1500" dirty="0">
                <a:latin typeface="Arial Black" panose="020B0A04020102020204" pitchFamily="34" charset="0"/>
              </a:rPr>
              <a:t>provides congregational and community leadership and fosters caring ministries.</a:t>
            </a:r>
          </a:p>
          <a:p>
            <a:r>
              <a:rPr lang="en-US" sz="1500" dirty="0">
                <a:latin typeface="Arial Black" panose="020B0A04020102020204" pitchFamily="34" charset="0"/>
              </a:rPr>
              <a:t>assists in the distribution of the elements of Holy Communion.</a:t>
            </a:r>
          </a:p>
          <a:p>
            <a:r>
              <a:rPr lang="en-US" sz="1500" dirty="0">
                <a:latin typeface="Arial Black" panose="020B0A04020102020204" pitchFamily="34" charset="0"/>
              </a:rPr>
              <a:t>teaches the Scriptures, doctrine, organization, and ministries of The United Methodist Church.</a:t>
            </a:r>
          </a:p>
          <a:p>
            <a:endParaRPr lang="en-US" sz="1500" dirty="0"/>
          </a:p>
        </p:txBody>
      </p:sp>
      <p:sp>
        <p:nvSpPr>
          <p:cNvPr id="4" name="Content Placeholder 3">
            <a:extLst>
              <a:ext uri="{FF2B5EF4-FFF2-40B4-BE49-F238E27FC236}">
                <a16:creationId xmlns:a16="http://schemas.microsoft.com/office/drawing/2014/main" id="{678A22C0-4EE4-4375-910B-CE091CC5B2AF}"/>
              </a:ext>
            </a:extLst>
          </p:cNvPr>
          <p:cNvSpPr>
            <a:spLocks noGrp="1"/>
          </p:cNvSpPr>
          <p:nvPr>
            <p:ph sz="half" idx="2"/>
          </p:nvPr>
        </p:nvSpPr>
        <p:spPr>
          <a:xfrm>
            <a:off x="6493565" y="106017"/>
            <a:ext cx="5625548" cy="6751983"/>
          </a:xfrm>
        </p:spPr>
        <p:txBody>
          <a:bodyPr>
            <a:normAutofit/>
          </a:bodyPr>
          <a:lstStyle/>
          <a:p>
            <a:r>
              <a:rPr lang="en-US" sz="2500" b="1" u="sng" dirty="0">
                <a:latin typeface="Arial Black" panose="020B0A04020102020204" pitchFamily="34" charset="0"/>
              </a:rPr>
              <a:t>Certified Lay Speaker</a:t>
            </a:r>
          </a:p>
          <a:p>
            <a:r>
              <a:rPr lang="en-US" sz="2500" dirty="0">
                <a:latin typeface="Arial Black" panose="020B0A04020102020204" pitchFamily="34" charset="0"/>
              </a:rPr>
              <a:t>A certified lay speaker serves by preaching the Word when requested by the pastor, district superintendent, or committee on lay servant ministries in accordance and compliance with ¶341.1 of The Book of Discipline.</a:t>
            </a:r>
          </a:p>
          <a:p>
            <a:r>
              <a:rPr lang="en-US" sz="2500" dirty="0">
                <a:latin typeface="Arial Black" panose="020B0A04020102020204" pitchFamily="34" charset="0"/>
              </a:rPr>
              <a:t>The role of a certified lay speaker is a special c calling for the ministry of pulpit supply.</a:t>
            </a:r>
          </a:p>
          <a:p>
            <a:endParaRPr lang="en-US" sz="2500" dirty="0">
              <a:latin typeface="Arial Black" panose="020B0A04020102020204" pitchFamily="34" charset="0"/>
            </a:endParaRPr>
          </a:p>
          <a:p>
            <a:endParaRPr lang="en-US" dirty="0"/>
          </a:p>
        </p:txBody>
      </p:sp>
    </p:spTree>
    <p:extLst>
      <p:ext uri="{BB962C8B-B14F-4D97-AF65-F5344CB8AC3E}">
        <p14:creationId xmlns:p14="http://schemas.microsoft.com/office/powerpoint/2010/main" val="162855113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9A50B6-0E34-7E43-8ABA-0F7764B90B00}"/>
              </a:ext>
            </a:extLst>
          </p:cNvPr>
          <p:cNvSpPr>
            <a:spLocks noGrp="1"/>
          </p:cNvSpPr>
          <p:nvPr>
            <p:ph sz="half" idx="1"/>
          </p:nvPr>
        </p:nvSpPr>
        <p:spPr>
          <a:xfrm>
            <a:off x="373529" y="398431"/>
            <a:ext cx="5646271" cy="5615146"/>
          </a:xfrm>
        </p:spPr>
        <p:txBody>
          <a:bodyPr>
            <a:noAutofit/>
          </a:bodyPr>
          <a:lstStyle/>
          <a:p>
            <a:r>
              <a:rPr lang="en-US" sz="2100" b="1" u="sng" dirty="0">
                <a:latin typeface="Arial Black" panose="020B0A04020102020204" pitchFamily="34" charset="0"/>
              </a:rPr>
              <a:t>Certified Lay Minister</a:t>
            </a:r>
          </a:p>
          <a:p>
            <a:r>
              <a:rPr lang="en-US" sz="2100" dirty="0">
                <a:latin typeface="Arial Black" panose="020B0A04020102020204" pitchFamily="34" charset="0"/>
              </a:rPr>
              <a:t>A certified lay minister serves as part of a ministry team with the supervision and support of a </a:t>
            </a:r>
            <a:r>
              <a:rPr lang="en-US" sz="2100" dirty="0" err="1">
                <a:latin typeface="Arial Black" panose="020B0A04020102020204" pitchFamily="34" charset="0"/>
              </a:rPr>
              <a:t>clergyperson</a:t>
            </a:r>
            <a:r>
              <a:rPr lang="en-US" sz="2100" dirty="0">
                <a:latin typeface="Arial Black" panose="020B0A04020102020204" pitchFamily="34" charset="0"/>
              </a:rPr>
              <a:t> and:</a:t>
            </a:r>
          </a:p>
          <a:p>
            <a:r>
              <a:rPr lang="en-US" sz="2100" dirty="0">
                <a:latin typeface="Arial Black" panose="020B0A04020102020204" pitchFamily="34" charset="0"/>
              </a:rPr>
              <a:t>• conducts public worship.</a:t>
            </a:r>
          </a:p>
          <a:p>
            <a:r>
              <a:rPr lang="en-US" sz="2100" dirty="0">
                <a:latin typeface="Arial Black" panose="020B0A04020102020204" pitchFamily="34" charset="0"/>
              </a:rPr>
              <a:t>• cares for the congregation.</a:t>
            </a:r>
          </a:p>
          <a:p>
            <a:r>
              <a:rPr lang="en-US" sz="2100" dirty="0">
                <a:latin typeface="Arial Black" panose="020B0A04020102020204" pitchFamily="34" charset="0"/>
              </a:rPr>
              <a:t>• develops new faith communities.</a:t>
            </a:r>
          </a:p>
          <a:p>
            <a:r>
              <a:rPr lang="en-US" sz="2100" dirty="0">
                <a:latin typeface="Arial Black" panose="020B0A04020102020204" pitchFamily="34" charset="0"/>
              </a:rPr>
              <a:t>• preaches the Word.</a:t>
            </a:r>
          </a:p>
          <a:p>
            <a:r>
              <a:rPr lang="en-US" sz="2100" dirty="0">
                <a:latin typeface="Arial Black" panose="020B0A04020102020204" pitchFamily="34" charset="0"/>
              </a:rPr>
              <a:t>• leads small groups.</a:t>
            </a:r>
          </a:p>
          <a:p>
            <a:r>
              <a:rPr lang="en-US" sz="2100" dirty="0">
                <a:latin typeface="Arial Black" panose="020B0A04020102020204" pitchFamily="34" charset="0"/>
              </a:rPr>
              <a:t>• </a:t>
            </a:r>
            <a:endParaRPr lang="en-US" sz="2100" dirty="0"/>
          </a:p>
        </p:txBody>
      </p:sp>
      <p:sp>
        <p:nvSpPr>
          <p:cNvPr id="4" name="Content Placeholder 3">
            <a:extLst>
              <a:ext uri="{FF2B5EF4-FFF2-40B4-BE49-F238E27FC236}">
                <a16:creationId xmlns:a16="http://schemas.microsoft.com/office/drawing/2014/main" id="{C1013008-8206-7F4B-8089-BE654A787FF5}"/>
              </a:ext>
            </a:extLst>
          </p:cNvPr>
          <p:cNvSpPr>
            <a:spLocks noGrp="1"/>
          </p:cNvSpPr>
          <p:nvPr>
            <p:ph sz="half" idx="2"/>
          </p:nvPr>
        </p:nvSpPr>
        <p:spPr>
          <a:xfrm>
            <a:off x="6172199" y="398431"/>
            <a:ext cx="5755839" cy="5615146"/>
          </a:xfrm>
        </p:spPr>
        <p:txBody>
          <a:bodyPr>
            <a:normAutofit/>
          </a:bodyPr>
          <a:lstStyle/>
          <a:p>
            <a:r>
              <a:rPr lang="en-US" sz="2400">
                <a:latin typeface="Arial Black" panose="020B0A04020102020204" pitchFamily="34" charset="0"/>
              </a:rPr>
              <a:t>establishes outreach ministries.</a:t>
            </a:r>
          </a:p>
          <a:p>
            <a:r>
              <a:rPr lang="en-US" sz="2400">
                <a:latin typeface="Arial Black" panose="020B0A04020102020204" pitchFamily="34" charset="0"/>
              </a:rPr>
              <a:t>• serves as a class leader.</a:t>
            </a:r>
          </a:p>
          <a:p>
            <a:r>
              <a:rPr lang="en-US" sz="2400">
                <a:latin typeface="Arial Black" panose="020B0A04020102020204" pitchFamily="34" charset="0"/>
              </a:rPr>
              <a:t>• assists in program leadership.</a:t>
            </a:r>
          </a:p>
          <a:p>
            <a:r>
              <a:rPr lang="en-US" sz="2400">
                <a:latin typeface="Arial Black" panose="020B0A04020102020204" pitchFamily="34" charset="0"/>
              </a:rPr>
              <a:t>• engages in specialized ministries after appropriate training such as in</a:t>
            </a:r>
          </a:p>
          <a:p>
            <a:r>
              <a:rPr lang="en-US" sz="2400">
                <a:latin typeface="Arial Black" panose="020B0A04020102020204" pitchFamily="34" charset="0"/>
              </a:rPr>
              <a:t>parish nursing, church planting, men’s ministry, children’s faith formation, congregational care, and more</a:t>
            </a:r>
            <a:endParaRPr lang="en-US"/>
          </a:p>
        </p:txBody>
      </p:sp>
    </p:spTree>
    <p:extLst>
      <p:ext uri="{BB962C8B-B14F-4D97-AF65-F5344CB8AC3E}">
        <p14:creationId xmlns:p14="http://schemas.microsoft.com/office/powerpoint/2010/main" val="232771503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856EA-F169-4873-94A7-956FB7543374}"/>
              </a:ext>
            </a:extLst>
          </p:cNvPr>
          <p:cNvSpPr>
            <a:spLocks noGrp="1"/>
          </p:cNvSpPr>
          <p:nvPr>
            <p:ph type="title"/>
          </p:nvPr>
        </p:nvSpPr>
        <p:spPr>
          <a:xfrm>
            <a:off x="145775" y="145774"/>
            <a:ext cx="11701668" cy="636104"/>
          </a:xfrm>
        </p:spPr>
        <p:txBody>
          <a:bodyPr>
            <a:normAutofit fontScale="90000"/>
          </a:bodyPr>
          <a:lstStyle/>
          <a:p>
            <a:r>
              <a:rPr lang="en-US" b="1" u="sng" dirty="0">
                <a:latin typeface="Baskerville Old Face" panose="02020602080505020303" pitchFamily="18" charset="0"/>
              </a:rPr>
              <a:t>Nominations and Leader Development Committee Job Description</a:t>
            </a:r>
          </a:p>
        </p:txBody>
      </p:sp>
      <p:sp>
        <p:nvSpPr>
          <p:cNvPr id="4" name="Content Placeholder 3">
            <a:extLst>
              <a:ext uri="{FF2B5EF4-FFF2-40B4-BE49-F238E27FC236}">
                <a16:creationId xmlns:a16="http://schemas.microsoft.com/office/drawing/2014/main" id="{345EABD8-CBCE-4190-A89A-15DCE557F4E8}"/>
              </a:ext>
            </a:extLst>
          </p:cNvPr>
          <p:cNvSpPr>
            <a:spLocks noGrp="1"/>
          </p:cNvSpPr>
          <p:nvPr>
            <p:ph sz="half" idx="2"/>
          </p:nvPr>
        </p:nvSpPr>
        <p:spPr>
          <a:xfrm>
            <a:off x="145774" y="887896"/>
            <a:ext cx="5880122" cy="5724939"/>
          </a:xfrm>
        </p:spPr>
        <p:txBody>
          <a:bodyPr>
            <a:normAutofit/>
          </a:bodyPr>
          <a:lstStyle/>
          <a:p>
            <a:r>
              <a:rPr lang="en-US" sz="2800" b="1" dirty="0">
                <a:latin typeface="Baskerville Old Face" panose="02020602080505020303" pitchFamily="18" charset="0"/>
              </a:rPr>
              <a:t>An effective committee on nominations and leader development identifies, develops, deploys, evaluates, and monitors Christian spiritual leadership so that the congregation carries out the ministries for transformation of the community. The committee guides church leaders (whether called a church council or administrative board or another name) on matters regarding laity in leadership of the congregation.</a:t>
            </a:r>
          </a:p>
        </p:txBody>
      </p:sp>
      <p:sp>
        <p:nvSpPr>
          <p:cNvPr id="6" name="Content Placeholder 5">
            <a:extLst>
              <a:ext uri="{FF2B5EF4-FFF2-40B4-BE49-F238E27FC236}">
                <a16:creationId xmlns:a16="http://schemas.microsoft.com/office/drawing/2014/main" id="{204B8411-E8D6-4D6A-9F0C-1AE890EE2D0C}"/>
              </a:ext>
            </a:extLst>
          </p:cNvPr>
          <p:cNvSpPr>
            <a:spLocks noGrp="1"/>
          </p:cNvSpPr>
          <p:nvPr>
            <p:ph sz="quarter" idx="4"/>
          </p:nvPr>
        </p:nvSpPr>
        <p:spPr>
          <a:xfrm>
            <a:off x="6172199" y="834887"/>
            <a:ext cx="5874027" cy="5877339"/>
          </a:xfrm>
        </p:spPr>
        <p:txBody>
          <a:bodyPr>
            <a:normAutofit/>
          </a:bodyPr>
          <a:lstStyle/>
          <a:p>
            <a:r>
              <a:rPr lang="en-US" sz="2500" b="1" dirty="0">
                <a:latin typeface="Baskerville Old Face" panose="02020602080505020303" pitchFamily="18" charset="0"/>
              </a:rPr>
              <a:t>This committee is made of </a:t>
            </a:r>
            <a:r>
              <a:rPr lang="en-US" sz="2500" b="1" dirty="0" err="1">
                <a:latin typeface="Baskerville Old Face" panose="02020602080505020303" pitchFamily="18" charset="0"/>
              </a:rPr>
              <a:t>of</a:t>
            </a:r>
            <a:r>
              <a:rPr lang="en-US" sz="2500" b="1" dirty="0">
                <a:latin typeface="Baskerville Old Face" panose="02020602080505020303" pitchFamily="18" charset="0"/>
              </a:rPr>
              <a:t> no more than nine people, one of whom must be a young adult. One-third of this committee is elected annually by the charge conference. </a:t>
            </a:r>
          </a:p>
          <a:p>
            <a:r>
              <a:rPr lang="en-US" sz="2500" b="1" dirty="0">
                <a:latin typeface="Baskerville Old Face" panose="02020602080505020303" pitchFamily="18" charset="0"/>
              </a:rPr>
              <a:t>The committee is to elect people who have one or more of these spiritual gifts: administration, discernment, exhortation (encouragement), helping, knowledge, servanthood, teaching, and wisdom. Members of this committee should show evidence of growing discipleship and willingness to help others identify their places of ministry. </a:t>
            </a:r>
          </a:p>
        </p:txBody>
      </p:sp>
    </p:spTree>
    <p:extLst>
      <p:ext uri="{BB962C8B-B14F-4D97-AF65-F5344CB8AC3E}">
        <p14:creationId xmlns:p14="http://schemas.microsoft.com/office/powerpoint/2010/main" val="447854603"/>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4" name="drumroll.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B6717-22AA-4D87-A157-6033220FB9FC}"/>
              </a:ext>
            </a:extLst>
          </p:cNvPr>
          <p:cNvSpPr>
            <a:spLocks noGrp="1"/>
          </p:cNvSpPr>
          <p:nvPr>
            <p:ph type="title"/>
          </p:nvPr>
        </p:nvSpPr>
        <p:spPr>
          <a:xfrm>
            <a:off x="1066799" y="264319"/>
            <a:ext cx="10058402" cy="611981"/>
          </a:xfrm>
        </p:spPr>
        <p:txBody>
          <a:bodyPr/>
          <a:lstStyle/>
          <a:p>
            <a:r>
              <a:rPr lang="en-US" dirty="0"/>
              <a:t>Nominations </a:t>
            </a:r>
          </a:p>
        </p:txBody>
      </p:sp>
      <p:sp>
        <p:nvSpPr>
          <p:cNvPr id="4" name="Content Placeholder 3">
            <a:extLst>
              <a:ext uri="{FF2B5EF4-FFF2-40B4-BE49-F238E27FC236}">
                <a16:creationId xmlns:a16="http://schemas.microsoft.com/office/drawing/2014/main" id="{5B9C124F-E06B-41A3-9458-7102199AF36D}"/>
              </a:ext>
            </a:extLst>
          </p:cNvPr>
          <p:cNvSpPr>
            <a:spLocks noGrp="1"/>
          </p:cNvSpPr>
          <p:nvPr>
            <p:ph sz="half" idx="2"/>
          </p:nvPr>
        </p:nvSpPr>
        <p:spPr>
          <a:xfrm>
            <a:off x="106017" y="876300"/>
            <a:ext cx="5989983" cy="5717381"/>
          </a:xfrm>
        </p:spPr>
        <p:txBody>
          <a:bodyPr>
            <a:normAutofit fontScale="32500" lnSpcReduction="20000"/>
          </a:bodyPr>
          <a:lstStyle/>
          <a:p>
            <a:r>
              <a:rPr lang="en-US" sz="6000" dirty="0">
                <a:latin typeface="Arial Rounded MT Bold" panose="020F0704030504030204" pitchFamily="34" charset="0"/>
              </a:rPr>
              <a:t>The pastor shall be the chair of the group and a layperson shall be vice-chair who may represent the committee at meetings of the church leadership team.</a:t>
            </a:r>
          </a:p>
          <a:p>
            <a:r>
              <a:rPr lang="en-US" sz="6000" dirty="0">
                <a:latin typeface="Arial Rounded MT Bold" panose="020F0704030504030204" pitchFamily="34" charset="0"/>
              </a:rPr>
              <a:t>Responsibilities of the Chairperson (the Pastor)</a:t>
            </a:r>
          </a:p>
          <a:p>
            <a:r>
              <a:rPr lang="en-US" sz="6000" dirty="0">
                <a:latin typeface="Arial Rounded MT Bold" panose="020F0704030504030204" pitchFamily="34" charset="0"/>
              </a:rPr>
              <a:t>Work in partnership with the layperson who is co-chair or vice chair to plan agendas and lead meetings.</a:t>
            </a:r>
          </a:p>
          <a:p>
            <a:r>
              <a:rPr lang="en-US" sz="6000" dirty="0">
                <a:latin typeface="Arial Rounded MT Bold" panose="020F0704030504030204" pitchFamily="34" charset="0"/>
              </a:rPr>
              <a:t>Work with the church council to develop a comprehensive plan for connecting growing Christian disciples with leadership opportunities based on the mission and vision of the congregation.</a:t>
            </a:r>
          </a:p>
          <a:p>
            <a:r>
              <a:rPr lang="en-US" sz="6000" dirty="0">
                <a:latin typeface="Arial Rounded MT Bold" panose="020F0704030504030204" pitchFamily="34" charset="0"/>
              </a:rPr>
              <a:t>Report to the church council and the charge conference a list of people nominated by the committee who have agreed to serve in positions that the charge conference elects.</a:t>
            </a:r>
          </a:p>
          <a:p>
            <a:endParaRPr lang="en-US" sz="2500" dirty="0">
              <a:latin typeface="Arial Rounded MT Bold" panose="020F0704030504030204" pitchFamily="34" charset="0"/>
            </a:endParaRPr>
          </a:p>
        </p:txBody>
      </p:sp>
      <p:sp>
        <p:nvSpPr>
          <p:cNvPr id="6" name="Content Placeholder 5">
            <a:extLst>
              <a:ext uri="{FF2B5EF4-FFF2-40B4-BE49-F238E27FC236}">
                <a16:creationId xmlns:a16="http://schemas.microsoft.com/office/drawing/2014/main" id="{68857888-47D1-441F-AD3F-3C5AFF129240}"/>
              </a:ext>
            </a:extLst>
          </p:cNvPr>
          <p:cNvSpPr>
            <a:spLocks noGrp="1"/>
          </p:cNvSpPr>
          <p:nvPr>
            <p:ph sz="quarter" idx="4"/>
          </p:nvPr>
        </p:nvSpPr>
        <p:spPr>
          <a:xfrm>
            <a:off x="6172199" y="0"/>
            <a:ext cx="5781261" cy="6764303"/>
          </a:xfrm>
        </p:spPr>
        <p:txBody>
          <a:bodyPr>
            <a:normAutofit fontScale="32500" lnSpcReduction="20000"/>
          </a:bodyPr>
          <a:lstStyle/>
          <a:p>
            <a:r>
              <a:rPr lang="en-US" sz="5500" b="1" dirty="0">
                <a:latin typeface="Arial Black" panose="020B0A04020102020204" pitchFamily="34" charset="0"/>
              </a:rPr>
              <a:t>Responsibilities of the Committee</a:t>
            </a:r>
          </a:p>
          <a:p>
            <a:r>
              <a:rPr lang="en-US" sz="5500" b="1" dirty="0">
                <a:latin typeface="Arial Black" panose="020B0A04020102020204" pitchFamily="34" charset="0"/>
              </a:rPr>
              <a:t>Members of this committee are to be attentive to their own Christian spiritual lives and engaged in biblical and theological reflection about God’s call and the mission of the church</a:t>
            </a:r>
          </a:p>
          <a:p>
            <a:r>
              <a:rPr lang="en-US" sz="5500" b="1" dirty="0">
                <a:latin typeface="Arial Black" panose="020B0A04020102020204" pitchFamily="34" charset="0"/>
              </a:rPr>
              <a:t>This committee develops a system for becoming familiar with people in the congregation. It helps people discover their spiritual gifts, name their skills, interests, knowledge, and life experiences in addition to developing a system for tracking this information.</a:t>
            </a:r>
          </a:p>
          <a:p>
            <a:r>
              <a:rPr lang="en-US" sz="5500" b="1" dirty="0">
                <a:latin typeface="Arial Black" panose="020B0A04020102020204" pitchFamily="34" charset="0"/>
              </a:rPr>
              <a:t>This committee works cooperatively with other groups or individuals to prepare job descriptions that are adapted to the needs and organizational style of the church.</a:t>
            </a:r>
          </a:p>
          <a:p>
            <a:r>
              <a:rPr lang="en-US" sz="5500" b="1" dirty="0">
                <a:latin typeface="Arial Black" panose="020B0A04020102020204" pitchFamily="34" charset="0"/>
              </a:rPr>
              <a:t>This committee becomes familiar with the responsibilities for each leadership position and matches potential leaders with particular opportunities for spiritual leadership.</a:t>
            </a:r>
          </a:p>
          <a:p>
            <a:endParaRPr lang="en-US" sz="2800" dirty="0">
              <a:latin typeface="Baskerville Old Face" panose="02020602080505020303" pitchFamily="18" charset="0"/>
            </a:endParaRPr>
          </a:p>
        </p:txBody>
      </p:sp>
    </p:spTree>
    <p:extLst>
      <p:ext uri="{BB962C8B-B14F-4D97-AF65-F5344CB8AC3E}">
        <p14:creationId xmlns:p14="http://schemas.microsoft.com/office/powerpoint/2010/main" val="334781472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AB6352B-0551-48F7-A457-099BF12C620A}"/>
              </a:ext>
            </a:extLst>
          </p:cNvPr>
          <p:cNvSpPr/>
          <p:nvPr/>
        </p:nvSpPr>
        <p:spPr>
          <a:xfrm>
            <a:off x="742121" y="494366"/>
            <a:ext cx="10707757" cy="3970318"/>
          </a:xfrm>
          <a:prstGeom prst="rect">
            <a:avLst/>
          </a:prstGeom>
        </p:spPr>
        <p:txBody>
          <a:bodyPr wrap="square">
            <a:spAutoFit/>
          </a:bodyPr>
          <a:lstStyle/>
          <a:p>
            <a:r>
              <a:rPr lang="en-US" sz="2800" dirty="0">
                <a:latin typeface="Arial Rounded MT Bold" panose="020F0704030504030204" pitchFamily="34" charset="0"/>
              </a:rPr>
              <a:t>•	This committee presents a nomination list to the charge conference for a church council chair, a committee on pastor (staff) parish relations and its chair, a board of trustees, a committee on finance (to include chair, financial secretary, and treasurer), a lay member to annual conference, and a lay leader. The committee works with the church council (or other leadership group) throughout the year to name other leaders for the ministry that fulfills the mission of the congregation.</a:t>
            </a:r>
          </a:p>
        </p:txBody>
      </p:sp>
    </p:spTree>
    <p:extLst>
      <p:ext uri="{BB962C8B-B14F-4D97-AF65-F5344CB8AC3E}">
        <p14:creationId xmlns:p14="http://schemas.microsoft.com/office/powerpoint/2010/main" val="181957978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4" name="drumroll.wav"/>
          </p:stSnd>
        </p:sndAc>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85451-8741-4448-99F2-24639CBF5CC7}"/>
              </a:ext>
            </a:extLst>
          </p:cNvPr>
          <p:cNvSpPr>
            <a:spLocks noGrp="1"/>
          </p:cNvSpPr>
          <p:nvPr>
            <p:ph type="title"/>
          </p:nvPr>
        </p:nvSpPr>
        <p:spPr>
          <a:xfrm>
            <a:off x="1065212" y="132522"/>
            <a:ext cx="10058402" cy="1391478"/>
          </a:xfrm>
        </p:spPr>
        <p:txBody>
          <a:bodyPr>
            <a:normAutofit/>
          </a:bodyPr>
          <a:lstStyle/>
          <a:p>
            <a:r>
              <a:rPr lang="en-US" b="1" u="sng" dirty="0"/>
              <a:t>Pastor/Staff-Parish Relations Committee</a:t>
            </a:r>
            <a:br>
              <a:rPr lang="en-US" dirty="0"/>
            </a:br>
            <a:endParaRPr lang="en-US" dirty="0"/>
          </a:p>
        </p:txBody>
      </p:sp>
      <p:sp>
        <p:nvSpPr>
          <p:cNvPr id="3" name="Content Placeholder 2">
            <a:extLst>
              <a:ext uri="{FF2B5EF4-FFF2-40B4-BE49-F238E27FC236}">
                <a16:creationId xmlns:a16="http://schemas.microsoft.com/office/drawing/2014/main" id="{A3B0DD5F-2352-40BD-86AF-55839F1CB9A5}"/>
              </a:ext>
            </a:extLst>
          </p:cNvPr>
          <p:cNvSpPr>
            <a:spLocks noGrp="1"/>
          </p:cNvSpPr>
          <p:nvPr>
            <p:ph idx="1"/>
          </p:nvPr>
        </p:nvSpPr>
        <p:spPr>
          <a:xfrm>
            <a:off x="768626" y="1219200"/>
            <a:ext cx="10354988" cy="4762500"/>
          </a:xfrm>
        </p:spPr>
        <p:txBody>
          <a:bodyPr/>
          <a:lstStyle/>
          <a:p>
            <a:r>
              <a:rPr lang="en-US" sz="2800" dirty="0">
                <a:latin typeface="Arial Black" panose="020B0A04020102020204" pitchFamily="34" charset="0"/>
              </a:rPr>
              <a:t>Job Description</a:t>
            </a:r>
          </a:p>
          <a:p>
            <a:r>
              <a:rPr lang="en-US" sz="2800" dirty="0">
                <a:latin typeface="Arial Black" panose="020B0A04020102020204" pitchFamily="34" charset="0"/>
              </a:rPr>
              <a:t>An effective committee builds a strong positive relationship between staff and congregation so that the congregation makes disciples of Jesus Christ for the transformation of the world. This committee will work with the lead pastor and other staff to fulfill legal and ethical responsibilities related to staff.</a:t>
            </a:r>
          </a:p>
          <a:p>
            <a:endParaRPr lang="en-US" dirty="0"/>
          </a:p>
        </p:txBody>
      </p:sp>
    </p:spTree>
    <p:extLst>
      <p:ext uri="{BB962C8B-B14F-4D97-AF65-F5344CB8AC3E}">
        <p14:creationId xmlns:p14="http://schemas.microsoft.com/office/powerpoint/2010/main" val="3960695544"/>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laser.wav"/>
          </p:stSnd>
        </p:sndAc>
      </p:transition>
    </mc:Choice>
    <mc:Fallback xmlns="">
      <p:transition spd="slow">
        <p:random/>
        <p:sndAc>
          <p:stSnd>
            <p:snd r:embed="rId4" name="laser.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B4F8D-DD72-4B4A-852C-867BF929FB47}"/>
              </a:ext>
            </a:extLst>
          </p:cNvPr>
          <p:cNvSpPr>
            <a:spLocks noGrp="1"/>
          </p:cNvSpPr>
          <p:nvPr>
            <p:ph type="title"/>
          </p:nvPr>
        </p:nvSpPr>
        <p:spPr>
          <a:xfrm>
            <a:off x="1138365" y="65640"/>
            <a:ext cx="10058402" cy="823912"/>
          </a:xfrm>
        </p:spPr>
        <p:txBody>
          <a:bodyPr/>
          <a:lstStyle/>
          <a:p>
            <a:r>
              <a:rPr lang="en-US" dirty="0"/>
              <a:t>PPRC</a:t>
            </a:r>
          </a:p>
        </p:txBody>
      </p:sp>
      <p:sp>
        <p:nvSpPr>
          <p:cNvPr id="4" name="Content Placeholder 3">
            <a:extLst>
              <a:ext uri="{FF2B5EF4-FFF2-40B4-BE49-F238E27FC236}">
                <a16:creationId xmlns:a16="http://schemas.microsoft.com/office/drawing/2014/main" id="{F00AE19A-54A8-430D-B04D-3B65F6DD1D63}"/>
              </a:ext>
            </a:extLst>
          </p:cNvPr>
          <p:cNvSpPr>
            <a:spLocks noGrp="1"/>
          </p:cNvSpPr>
          <p:nvPr>
            <p:ph sz="half" idx="2"/>
          </p:nvPr>
        </p:nvSpPr>
        <p:spPr>
          <a:xfrm>
            <a:off x="132523" y="1007165"/>
            <a:ext cx="5893374" cy="5785195"/>
          </a:xfrm>
        </p:spPr>
        <p:txBody>
          <a:bodyPr>
            <a:normAutofit fontScale="25000" lnSpcReduction="20000"/>
          </a:bodyPr>
          <a:lstStyle/>
          <a:p>
            <a:r>
              <a:rPr lang="en-US" sz="9600" b="1" dirty="0">
                <a:latin typeface="Baskerville Old Face" panose="02020602080505020303" pitchFamily="18" charset="0"/>
              </a:rPr>
              <a:t>spiritual gifts: exhortation (encouragement), wisdom, discernment, administration, shepherding, helping, servanthood, and leadership. </a:t>
            </a:r>
          </a:p>
          <a:p>
            <a:r>
              <a:rPr lang="en-US" sz="9600" b="1" dirty="0">
                <a:latin typeface="Baskerville Old Face" panose="02020602080505020303" pitchFamily="18" charset="0"/>
              </a:rPr>
              <a:t>This committee should be diverse in age, experience, and interests, bringing all interests of the ministry to the attention of the staff. </a:t>
            </a:r>
          </a:p>
          <a:p>
            <a:r>
              <a:rPr lang="en-US" sz="9600" b="1" dirty="0">
                <a:latin typeface="Baskerville Old Face" panose="02020602080505020303" pitchFamily="18" charset="0"/>
              </a:rPr>
              <a:t>Some experience in human relations, personnel management, and communications is helpful. These individuals must listen well to both staff and people of all ages in the congregation, while keeping a focus on the mission of the church. This committee must be able to maintain confidentiality.</a:t>
            </a:r>
          </a:p>
          <a:p>
            <a:endParaRPr lang="en-US" dirty="0"/>
          </a:p>
        </p:txBody>
      </p:sp>
      <p:sp>
        <p:nvSpPr>
          <p:cNvPr id="6" name="Content Placeholder 5">
            <a:extLst>
              <a:ext uri="{FF2B5EF4-FFF2-40B4-BE49-F238E27FC236}">
                <a16:creationId xmlns:a16="http://schemas.microsoft.com/office/drawing/2014/main" id="{4D2E7801-A338-4827-B0C8-7C23E587A211}"/>
              </a:ext>
            </a:extLst>
          </p:cNvPr>
          <p:cNvSpPr>
            <a:spLocks noGrp="1"/>
          </p:cNvSpPr>
          <p:nvPr>
            <p:ph sz="quarter" idx="4"/>
          </p:nvPr>
        </p:nvSpPr>
        <p:spPr>
          <a:xfrm>
            <a:off x="5910469" y="889553"/>
            <a:ext cx="6149007" cy="5785194"/>
          </a:xfrm>
        </p:spPr>
        <p:txBody>
          <a:bodyPr>
            <a:normAutofit fontScale="25000" lnSpcReduction="20000"/>
          </a:bodyPr>
          <a:lstStyle/>
          <a:p>
            <a:r>
              <a:rPr lang="en-US" sz="11200" b="1" i="1" u="sng" dirty="0">
                <a:latin typeface="Baskerville Old Face" panose="02020602080505020303" pitchFamily="18" charset="0"/>
              </a:rPr>
              <a:t>Responsibilities of the Chairperson</a:t>
            </a:r>
          </a:p>
          <a:p>
            <a:r>
              <a:rPr lang="en-US" sz="11200" b="1" dirty="0">
                <a:latin typeface="Baskerville Old Face" panose="02020602080505020303" pitchFamily="18" charset="0"/>
              </a:rPr>
              <a:t>The chair is the congregation’s primary connection with the district superintendent and bishop related to the appointed leadership of the congregation. </a:t>
            </a:r>
          </a:p>
          <a:p>
            <a:r>
              <a:rPr lang="en-US" sz="11200" b="1" dirty="0">
                <a:latin typeface="Baskerville Old Face" panose="02020602080505020303" pitchFamily="18" charset="0"/>
              </a:rPr>
              <a:t>This individual leads the committee by preparing and communicating the agenda for meetings, leading the meetings, and following up on actions by assigning responsibility for implementation. </a:t>
            </a:r>
          </a:p>
          <a:p>
            <a:r>
              <a:rPr lang="en-US" sz="11200" b="1" dirty="0">
                <a:latin typeface="Baskerville Old Face" panose="02020602080505020303" pitchFamily="18" charset="0"/>
              </a:rPr>
              <a:t>This person should become familiar with United Methodist resources and organizations.</a:t>
            </a:r>
          </a:p>
          <a:p>
            <a:endParaRPr lang="en-US" dirty="0"/>
          </a:p>
        </p:txBody>
      </p:sp>
    </p:spTree>
    <p:extLst>
      <p:ext uri="{BB962C8B-B14F-4D97-AF65-F5344CB8AC3E}">
        <p14:creationId xmlns:p14="http://schemas.microsoft.com/office/powerpoint/2010/main" val="2799622223"/>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chimes.wav"/>
          </p:stSnd>
        </p:sndAc>
      </p:transition>
    </mc:Choice>
    <mc:Fallback xmlns="">
      <p:transition spd="slow">
        <p:random/>
        <p:sndAc>
          <p:stSnd>
            <p:snd r:embed="rId4" name="chimes.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DFFE02C-3543-4DFB-BEFC-92E9F0885C13}"/>
              </a:ext>
            </a:extLst>
          </p:cNvPr>
          <p:cNvSpPr>
            <a:spLocks noGrp="1"/>
          </p:cNvSpPr>
          <p:nvPr>
            <p:ph sz="half" idx="2"/>
          </p:nvPr>
        </p:nvSpPr>
        <p:spPr>
          <a:xfrm>
            <a:off x="1" y="0"/>
            <a:ext cx="6347790" cy="6858000"/>
          </a:xfrm>
        </p:spPr>
        <p:txBody>
          <a:bodyPr>
            <a:normAutofit fontScale="25000" lnSpcReduction="20000"/>
          </a:bodyPr>
          <a:lstStyle/>
          <a:p>
            <a:r>
              <a:rPr lang="en-US" sz="7200" b="1" dirty="0">
                <a:latin typeface="Arial Black" panose="020B0A04020102020204" pitchFamily="34" charset="0"/>
              </a:rPr>
              <a:t>Responsibilities of the Committee</a:t>
            </a:r>
            <a:endParaRPr lang="en-US" sz="7200" dirty="0">
              <a:latin typeface="Arial Black" panose="020B0A04020102020204" pitchFamily="34" charset="0"/>
            </a:endParaRPr>
          </a:p>
          <a:p>
            <a:pPr lvl="0"/>
            <a:r>
              <a:rPr lang="en-US" sz="7200" dirty="0">
                <a:latin typeface="Arial Black" panose="020B0A04020102020204" pitchFamily="34" charset="0"/>
              </a:rPr>
              <a:t>Committee members maintain a healthy and growing personal spiritual life. They engage in biblical and theological reflection about the mission of the church and biblical leadership.</a:t>
            </a:r>
          </a:p>
          <a:p>
            <a:pPr lvl="0"/>
            <a:r>
              <a:rPr lang="en-US" sz="7200" dirty="0">
                <a:latin typeface="Arial Black" panose="020B0A04020102020204" pitchFamily="34" charset="0"/>
              </a:rPr>
              <a:t>This committee encourages, strengthens, nurtures, supports, and respects the pastor(s) and staff and their families. They confer regularly about the personnel conditions and issues that affect the congregation’s total ministry, including healthy life-work balance. They help the staff set priorities.</a:t>
            </a:r>
          </a:p>
          <a:p>
            <a:pPr lvl="0"/>
            <a:r>
              <a:rPr lang="en-US" sz="7200" dirty="0">
                <a:latin typeface="Arial Black" panose="020B0A04020102020204" pitchFamily="34" charset="0"/>
              </a:rPr>
              <a:t>This committee communicates openly and regularly with the pastor(s), staff, and congregation.</a:t>
            </a:r>
          </a:p>
          <a:p>
            <a:pPr lvl="0"/>
            <a:r>
              <a:rPr lang="en-US" sz="7200" dirty="0">
                <a:latin typeface="Arial Black" panose="020B0A04020102020204" pitchFamily="34" charset="0"/>
              </a:rPr>
              <a:t>In consultation with the lead pastor and with awareness of the strategy of the church leadership team, this committee recommends needed staff positions and develops and approves written job descriptions and titles for staff.</a:t>
            </a:r>
          </a:p>
          <a:p>
            <a:pPr lvl="0"/>
            <a:r>
              <a:rPr lang="en-US" sz="7200" dirty="0">
                <a:solidFill>
                  <a:srgbClr val="9A5315"/>
                </a:solidFill>
                <a:latin typeface="Arial Black" panose="020B0A04020102020204" pitchFamily="34" charset="0"/>
              </a:rPr>
              <a:t>This committee recommends compensation, travel, housing, and other financial matters to the church council through the finance committee.</a:t>
            </a:r>
          </a:p>
          <a:p>
            <a:endParaRPr lang="en-US" dirty="0"/>
          </a:p>
        </p:txBody>
      </p:sp>
      <p:sp>
        <p:nvSpPr>
          <p:cNvPr id="6" name="Content Placeholder 5">
            <a:extLst>
              <a:ext uri="{FF2B5EF4-FFF2-40B4-BE49-F238E27FC236}">
                <a16:creationId xmlns:a16="http://schemas.microsoft.com/office/drawing/2014/main" id="{8B8849BD-A8E6-442D-8980-E098A4C32BAD}"/>
              </a:ext>
            </a:extLst>
          </p:cNvPr>
          <p:cNvSpPr>
            <a:spLocks noGrp="1"/>
          </p:cNvSpPr>
          <p:nvPr>
            <p:ph sz="quarter" idx="4"/>
          </p:nvPr>
        </p:nvSpPr>
        <p:spPr>
          <a:xfrm>
            <a:off x="6096000" y="172277"/>
            <a:ext cx="5900530" cy="6546574"/>
          </a:xfrm>
        </p:spPr>
        <p:txBody>
          <a:bodyPr>
            <a:noAutofit/>
          </a:bodyPr>
          <a:lstStyle/>
          <a:p>
            <a:pPr lvl="0"/>
            <a:r>
              <a:rPr lang="en-US" sz="1800" b="1" dirty="0">
                <a:latin typeface="Arial Rounded MT Bold" panose="020F0704030504030204" pitchFamily="34" charset="0"/>
              </a:rPr>
              <a:t>In consultation with the pastor(s), the committee recommends to the church council a written statement of policy and procedures for hiring, evaluating, promoting, retiring, and dismissing staff members who are not subject to episcopal appointment (procedures must comply with local and state laws).</a:t>
            </a:r>
          </a:p>
          <a:p>
            <a:pPr lvl="0"/>
            <a:r>
              <a:rPr lang="en-US" sz="1800" b="1" dirty="0">
                <a:latin typeface="Arial Rounded MT Bold" panose="020F0704030504030204" pitchFamily="34" charset="0"/>
              </a:rPr>
              <a:t>This committee is responsible for carrying out, through appropriate agencies, proper screening (including background checks) for lay employees and volunteer staff.</a:t>
            </a:r>
          </a:p>
          <a:p>
            <a:r>
              <a:rPr lang="en-US" sz="1800" b="1" dirty="0">
                <a:latin typeface="Arial Rounded MT Bold" panose="020F0704030504030204" pitchFamily="34" charset="0"/>
              </a:rPr>
              <a:t>This committee weighs several factors as it meets with the district superintendent and/or the bishop in an advisory capacity related to </a:t>
            </a:r>
          </a:p>
          <a:p>
            <a:r>
              <a:rPr lang="en-US" sz="1800" b="1" dirty="0">
                <a:latin typeface="Arial Rounded MT Bold" panose="020F0704030504030204" pitchFamily="34" charset="0"/>
              </a:rPr>
              <a:t>•	This committee provides an annual evaluation of the pastor(s) and other staff for ongoing effective ministry.</a:t>
            </a:r>
          </a:p>
        </p:txBody>
      </p:sp>
    </p:spTree>
    <p:extLst>
      <p:ext uri="{BB962C8B-B14F-4D97-AF65-F5344CB8AC3E}">
        <p14:creationId xmlns:p14="http://schemas.microsoft.com/office/powerpoint/2010/main" val="172787233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949DB-5F9B-43AB-8F1B-8008144534BC}"/>
              </a:ext>
            </a:extLst>
          </p:cNvPr>
          <p:cNvSpPr>
            <a:spLocks noGrp="1"/>
          </p:cNvSpPr>
          <p:nvPr>
            <p:ph type="title"/>
          </p:nvPr>
        </p:nvSpPr>
        <p:spPr>
          <a:xfrm>
            <a:off x="1065212" y="0"/>
            <a:ext cx="10058402" cy="1126434"/>
          </a:xfrm>
        </p:spPr>
        <p:txBody>
          <a:bodyPr>
            <a:normAutofit fontScale="90000"/>
          </a:bodyPr>
          <a:lstStyle/>
          <a:p>
            <a:r>
              <a:rPr lang="en-US" sz="4000" b="1" u="sng" dirty="0">
                <a:latin typeface="Baskerville Old Face" panose="02020602080505020303" pitchFamily="18" charset="0"/>
              </a:rPr>
              <a:t>Trustees Job Description</a:t>
            </a:r>
            <a:br>
              <a:rPr lang="en-US" dirty="0"/>
            </a:br>
            <a:endParaRPr lang="en-US" dirty="0"/>
          </a:p>
        </p:txBody>
      </p:sp>
      <p:sp>
        <p:nvSpPr>
          <p:cNvPr id="3" name="Content Placeholder 2">
            <a:extLst>
              <a:ext uri="{FF2B5EF4-FFF2-40B4-BE49-F238E27FC236}">
                <a16:creationId xmlns:a16="http://schemas.microsoft.com/office/drawing/2014/main" id="{5A80C32E-BA14-49BE-AA7D-3484B61A1C16}"/>
              </a:ext>
            </a:extLst>
          </p:cNvPr>
          <p:cNvSpPr>
            <a:spLocks noGrp="1"/>
          </p:cNvSpPr>
          <p:nvPr>
            <p:ph sz="half" idx="1"/>
          </p:nvPr>
        </p:nvSpPr>
        <p:spPr>
          <a:xfrm>
            <a:off x="0" y="786433"/>
            <a:ext cx="5768009" cy="6003235"/>
          </a:xfrm>
        </p:spPr>
        <p:txBody>
          <a:bodyPr>
            <a:normAutofit fontScale="92500" lnSpcReduction="10000"/>
          </a:bodyPr>
          <a:lstStyle/>
          <a:p>
            <a:r>
              <a:rPr lang="en-US" dirty="0">
                <a:latin typeface="Arial Rounded MT Bold" panose="020F0704030504030204" pitchFamily="34" charset="0"/>
              </a:rPr>
              <a:t>Effective trustees will function as Christian stewards of property God has entrusted to the congregation. This includes supervising and maintaining both the physical property of the congregation and gifts made to the congregation so that the ministries of the congregation can be effective and all legal requirements related to the property are satisfied.</a:t>
            </a:r>
          </a:p>
        </p:txBody>
      </p:sp>
      <p:sp>
        <p:nvSpPr>
          <p:cNvPr id="4" name="Content Placeholder 3">
            <a:extLst>
              <a:ext uri="{FF2B5EF4-FFF2-40B4-BE49-F238E27FC236}">
                <a16:creationId xmlns:a16="http://schemas.microsoft.com/office/drawing/2014/main" id="{657EED6D-936A-47F3-913A-E28454CEF36E}"/>
              </a:ext>
            </a:extLst>
          </p:cNvPr>
          <p:cNvSpPr>
            <a:spLocks noGrp="1"/>
          </p:cNvSpPr>
          <p:nvPr>
            <p:ph sz="half" idx="2"/>
          </p:nvPr>
        </p:nvSpPr>
        <p:spPr>
          <a:xfrm>
            <a:off x="6094413" y="66389"/>
            <a:ext cx="6004822" cy="6625957"/>
          </a:xfrm>
        </p:spPr>
        <p:txBody>
          <a:bodyPr>
            <a:normAutofit fontScale="92500" lnSpcReduction="10000"/>
          </a:bodyPr>
          <a:lstStyle/>
          <a:p>
            <a:r>
              <a:rPr lang="en-US" dirty="0">
                <a:latin typeface="Baskerville Old Face" panose="02020602080505020303" pitchFamily="18" charset="0"/>
              </a:rPr>
              <a:t>•	</a:t>
            </a:r>
            <a:r>
              <a:rPr lang="en-US" b="1" dirty="0">
                <a:latin typeface="Baskerville Old Face" panose="02020602080505020303" pitchFamily="18" charset="0"/>
              </a:rPr>
              <a:t>Trustees benefit from having one or more of these spiritual gifts: servanthood, helping, discernment, leadership, administration, and giving. The chairperson should show evidence of prior effective ministry leadership, especially in the area of stewardship of assets, and this leader should exhibit evidence of active and growing discipleship.</a:t>
            </a:r>
          </a:p>
          <a:p>
            <a:r>
              <a:rPr lang="en-US" b="1" dirty="0">
                <a:latin typeface="Baskerville Old Face" panose="02020602080505020303" pitchFamily="18" charset="0"/>
              </a:rPr>
              <a:t>The chair should show prior ability to preside over meetings, the ability to delegate responsibility and to follow up to complete tasks.</a:t>
            </a:r>
          </a:p>
          <a:p>
            <a:r>
              <a:rPr lang="en-US" b="1" dirty="0">
                <a:latin typeface="Baskerville Old Face" panose="02020602080505020303" pitchFamily="18" charset="0"/>
              </a:rPr>
              <a:t>•	Trustees should show genuine interest in responding to the hopes and concerns of people in the community and show willingness to partner with community interests.</a:t>
            </a:r>
          </a:p>
          <a:p>
            <a:r>
              <a:rPr lang="en-US" b="1" dirty="0">
                <a:latin typeface="Baskerville Old Face" panose="02020602080505020303" pitchFamily="18" charset="0"/>
              </a:rPr>
              <a:t>•	The congregation’s committee on nominations and leadership development may establish specific standards for this position.</a:t>
            </a:r>
          </a:p>
          <a:p>
            <a:endParaRPr lang="en-US" b="1" dirty="0">
              <a:latin typeface="Baskerville Old Face" panose="02020602080505020303" pitchFamily="18" charset="0"/>
            </a:endParaRPr>
          </a:p>
        </p:txBody>
      </p:sp>
      <p:pic>
        <p:nvPicPr>
          <p:cNvPr id="6" name="Picture 5">
            <a:extLst>
              <a:ext uri="{FF2B5EF4-FFF2-40B4-BE49-F238E27FC236}">
                <a16:creationId xmlns:a16="http://schemas.microsoft.com/office/drawing/2014/main" id="{E4E1A976-DBC4-488F-83A3-D574A607874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04874" y="3975652"/>
            <a:ext cx="4342987" cy="2164714"/>
          </a:xfrm>
          <a:prstGeom prst="rect">
            <a:avLst/>
          </a:prstGeom>
        </p:spPr>
      </p:pic>
    </p:spTree>
    <p:extLst>
      <p:ext uri="{BB962C8B-B14F-4D97-AF65-F5344CB8AC3E}">
        <p14:creationId xmlns:p14="http://schemas.microsoft.com/office/powerpoint/2010/main" val="173407896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6" name="applause.wav"/>
          </p:stSnd>
        </p:sndAc>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4E37-EA58-4DE4-A12F-CA0310C90E43}"/>
              </a:ext>
            </a:extLst>
          </p:cNvPr>
          <p:cNvSpPr>
            <a:spLocks noGrp="1"/>
          </p:cNvSpPr>
          <p:nvPr>
            <p:ph type="title"/>
          </p:nvPr>
        </p:nvSpPr>
        <p:spPr>
          <a:xfrm>
            <a:off x="1065212" y="26504"/>
            <a:ext cx="10058402" cy="702366"/>
          </a:xfrm>
        </p:spPr>
        <p:txBody>
          <a:bodyPr/>
          <a:lstStyle/>
          <a:p>
            <a:r>
              <a:rPr lang="en-US" dirty="0"/>
              <a:t>Trustees</a:t>
            </a:r>
          </a:p>
        </p:txBody>
      </p:sp>
      <p:sp>
        <p:nvSpPr>
          <p:cNvPr id="3" name="Content Placeholder 2">
            <a:extLst>
              <a:ext uri="{FF2B5EF4-FFF2-40B4-BE49-F238E27FC236}">
                <a16:creationId xmlns:a16="http://schemas.microsoft.com/office/drawing/2014/main" id="{77BB6AD9-1DC0-451B-B5C9-058A4FC11982}"/>
              </a:ext>
            </a:extLst>
          </p:cNvPr>
          <p:cNvSpPr>
            <a:spLocks noGrp="1"/>
          </p:cNvSpPr>
          <p:nvPr>
            <p:ph sz="half" idx="1"/>
          </p:nvPr>
        </p:nvSpPr>
        <p:spPr>
          <a:xfrm>
            <a:off x="159025" y="530087"/>
            <a:ext cx="6334539" cy="6301409"/>
          </a:xfrm>
        </p:spPr>
        <p:txBody>
          <a:bodyPr>
            <a:normAutofit fontScale="85000" lnSpcReduction="20000"/>
          </a:bodyPr>
          <a:lstStyle/>
          <a:p>
            <a:r>
              <a:rPr lang="en-US" b="1" dirty="0">
                <a:latin typeface="Arial Black" panose="020B0A04020102020204" pitchFamily="34" charset="0"/>
              </a:rPr>
              <a:t>Responsibilities of the Chairperson</a:t>
            </a:r>
          </a:p>
          <a:p>
            <a:r>
              <a:rPr lang="en-US" b="1" dirty="0">
                <a:latin typeface="Arial Black" panose="020B0A04020102020204" pitchFamily="34" charset="0"/>
              </a:rPr>
              <a:t>This leader guides the work of the trustees throughout the year, including preparing and communicating the agenda for meetings, leading the meetings, following up on plans by assigning responsibility for implementation and coordinating both routine and special maintenance of church property, including endowments, trust funds, and gifts made to the congregation.</a:t>
            </a:r>
          </a:p>
          <a:p>
            <a:r>
              <a:rPr lang="en-US" b="1" dirty="0">
                <a:latin typeface="Arial Black" panose="020B0A04020102020204" pitchFamily="34" charset="0"/>
              </a:rPr>
              <a:t>The chairperson should maintain a healthy and growing spiritual life.</a:t>
            </a:r>
          </a:p>
          <a:p>
            <a:r>
              <a:rPr lang="en-US" b="1" dirty="0">
                <a:latin typeface="Arial Black" panose="020B0A04020102020204" pitchFamily="34" charset="0"/>
              </a:rPr>
              <a:t>This person needs to become familiar with disciplinary and legal requirements related to church property and with United Methodist resources and organization.</a:t>
            </a:r>
          </a:p>
          <a:p>
            <a:r>
              <a:rPr lang="en-US" b="1" dirty="0">
                <a:latin typeface="Arial Black" panose="020B0A04020102020204" pitchFamily="34" charset="0"/>
              </a:rPr>
              <a:t>This person should consult regularly with the pastor about property matters.</a:t>
            </a:r>
          </a:p>
          <a:p>
            <a:endParaRPr lang="en-US" dirty="0">
              <a:latin typeface="Baskerville Old Face" panose="02020602080505020303" pitchFamily="18" charset="0"/>
            </a:endParaRPr>
          </a:p>
        </p:txBody>
      </p:sp>
      <p:sp>
        <p:nvSpPr>
          <p:cNvPr id="4" name="Content Placeholder 3">
            <a:extLst>
              <a:ext uri="{FF2B5EF4-FFF2-40B4-BE49-F238E27FC236}">
                <a16:creationId xmlns:a16="http://schemas.microsoft.com/office/drawing/2014/main" id="{89CE5CD5-7966-4F63-BCB7-08D4BA072B82}"/>
              </a:ext>
            </a:extLst>
          </p:cNvPr>
          <p:cNvSpPr>
            <a:spLocks noGrp="1"/>
          </p:cNvSpPr>
          <p:nvPr>
            <p:ph sz="half" idx="2"/>
          </p:nvPr>
        </p:nvSpPr>
        <p:spPr>
          <a:xfrm>
            <a:off x="6172200" y="371061"/>
            <a:ext cx="6019800" cy="6460435"/>
          </a:xfrm>
        </p:spPr>
        <p:txBody>
          <a:bodyPr>
            <a:normAutofit fontScale="85000" lnSpcReduction="20000"/>
          </a:bodyPr>
          <a:lstStyle/>
          <a:p>
            <a:r>
              <a:rPr lang="en-US" sz="2800" b="1" u="sng" dirty="0">
                <a:latin typeface="Baskerville Old Face" panose="02020602080505020303" pitchFamily="18" charset="0"/>
              </a:rPr>
              <a:t>Responsibilities of the Committee</a:t>
            </a:r>
          </a:p>
          <a:p>
            <a:r>
              <a:rPr lang="en-US" sz="2800" dirty="0">
                <a:latin typeface="Baskerville Old Face" panose="02020602080505020303" pitchFamily="18" charset="0"/>
              </a:rPr>
              <a:t>•	</a:t>
            </a:r>
            <a:r>
              <a:rPr lang="en-US" sz="2800" b="1" dirty="0">
                <a:latin typeface="Baskerville Old Face" panose="02020602080505020303" pitchFamily="18" charset="0"/>
              </a:rPr>
              <a:t>This team, subject to the direction of the charge conference, has oversight and care of all local church property, buildings, and equipment to further the mission of the church. This work is done in consultation with the pastor.</a:t>
            </a:r>
          </a:p>
          <a:p>
            <a:r>
              <a:rPr lang="en-US" sz="2800" b="1" dirty="0">
                <a:latin typeface="Baskerville Old Face" panose="02020602080505020303" pitchFamily="18" charset="0"/>
              </a:rPr>
              <a:t>•	This team and individual trustees need to engage in spiritual practices that build attentiveness to God’s will and direction. Church administration and attentiveness to daily affairs can distract the team from the mission of making disciples of Jesus Christ for the transformation of the world. Trustees need to hold one another accountable to the mission and vision of the church.</a:t>
            </a:r>
          </a:p>
          <a:p>
            <a:endParaRPr lang="en-US" dirty="0">
              <a:latin typeface="Baskerville Old Face" panose="02020602080505020303" pitchFamily="18" charset="0"/>
            </a:endParaRPr>
          </a:p>
        </p:txBody>
      </p:sp>
    </p:spTree>
    <p:extLst>
      <p:ext uri="{BB962C8B-B14F-4D97-AF65-F5344CB8AC3E}">
        <p14:creationId xmlns:p14="http://schemas.microsoft.com/office/powerpoint/2010/main" val="354628519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B9F9F5-D34F-41D6-98CC-C559F6B1FEF3}"/>
              </a:ext>
            </a:extLst>
          </p:cNvPr>
          <p:cNvSpPr/>
          <p:nvPr/>
        </p:nvSpPr>
        <p:spPr>
          <a:xfrm>
            <a:off x="357808" y="584994"/>
            <a:ext cx="11396869" cy="4580741"/>
          </a:xfrm>
          <a:prstGeom prst="rect">
            <a:avLst/>
          </a:prstGeom>
        </p:spPr>
        <p:txBody>
          <a:bodyPr wrap="square">
            <a:spAutoFit/>
          </a:bodyPr>
          <a:lstStyle/>
          <a:p>
            <a:pPr marL="342900" marR="0" lvl="0" indent="-342900">
              <a:lnSpc>
                <a:spcPts val="4320"/>
              </a:lnSpc>
              <a:spcBef>
                <a:spcPts val="0"/>
              </a:spcBef>
              <a:spcAft>
                <a:spcPts val="600"/>
              </a:spcAft>
              <a:buSzPts val="1000"/>
              <a:buFont typeface="Symbol" panose="05050102010706020507" pitchFamily="18" charset="2"/>
              <a:buChar char=""/>
              <a:tabLst>
                <a:tab pos="457200" algn="l"/>
              </a:tabLst>
            </a:pPr>
            <a:r>
              <a:rPr lang="en-US" sz="3600" b="1" dirty="0">
                <a:solidFill>
                  <a:schemeClr val="tx1">
                    <a:lumMod val="75000"/>
                  </a:schemeClr>
                </a:solidFill>
                <a:latin typeface="Baskerville Old Face" panose="02020602080505020303" pitchFamily="18" charset="0"/>
                <a:ea typeface="Times New Roman" panose="02020603050405020304" pitchFamily="18" charset="0"/>
                <a:cs typeface="Arial" panose="020B0604020202020204" pitchFamily="34" charset="0"/>
              </a:rPr>
              <a:t>Trustees annually review property, liability, and crime insurance coverage on church-owned property, buildings, and equipment. They also review personnel insurance for protection against risk and consult with the pastor-parish relations team about other personnel insurance.</a:t>
            </a:r>
            <a:endParaRPr lang="en-US" sz="3600" b="1" dirty="0">
              <a:solidFill>
                <a:schemeClr val="tx1">
                  <a:lumMod val="75000"/>
                </a:schemeClr>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342900" marR="0" lvl="0" indent="-342900">
              <a:lnSpc>
                <a:spcPts val="4320"/>
              </a:lnSpc>
              <a:spcBef>
                <a:spcPts val="0"/>
              </a:spcBef>
              <a:spcAft>
                <a:spcPts val="600"/>
              </a:spcAft>
              <a:buSzPts val="1000"/>
              <a:buFont typeface="Symbol" panose="05050102010706020507" pitchFamily="18" charset="2"/>
              <a:buChar char=""/>
              <a:tabLst>
                <a:tab pos="457200" algn="l"/>
              </a:tabLst>
            </a:pPr>
            <a:r>
              <a:rPr lang="en-US" sz="3600" b="1" dirty="0">
                <a:solidFill>
                  <a:schemeClr val="tx1">
                    <a:lumMod val="75000"/>
                  </a:schemeClr>
                </a:solidFill>
                <a:latin typeface="Baskerville Old Face" panose="02020602080505020303" pitchFamily="18" charset="0"/>
                <a:ea typeface="Times New Roman" panose="02020603050405020304" pitchFamily="18" charset="0"/>
                <a:cs typeface="Arial" panose="020B0604020202020204" pitchFamily="34" charset="0"/>
              </a:rPr>
              <a:t>Trustees conduct an annual accessibility audit of buildings and grounds to discover and then work toward eliminating barriers that impede the full participation of all people.</a:t>
            </a:r>
            <a:endParaRPr lang="en-US" sz="3600" b="1" dirty="0">
              <a:solidFill>
                <a:schemeClr val="tx1">
                  <a:lumMod val="75000"/>
                </a:schemeClr>
              </a:solidFill>
              <a:effectLst/>
              <a:latin typeface="Baskerville Old Face" panose="020206020805050203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943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whoosh.wav"/>
          </p:stSnd>
        </p:sndAc>
      </p:transition>
    </mc:Choice>
    <mc:Fallback xmlns="">
      <p:transition spd="slow">
        <p:random/>
        <p:sndAc>
          <p:stSnd>
            <p:snd r:embed="rId4" name="whoosh.wav"/>
          </p:stSnd>
        </p:sndAc>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01153-9FCB-4AC6-9463-42285F4C2360}"/>
              </a:ext>
            </a:extLst>
          </p:cNvPr>
          <p:cNvSpPr>
            <a:spLocks noGrp="1"/>
          </p:cNvSpPr>
          <p:nvPr>
            <p:ph type="title"/>
          </p:nvPr>
        </p:nvSpPr>
        <p:spPr>
          <a:xfrm>
            <a:off x="641143" y="112643"/>
            <a:ext cx="10058402" cy="722242"/>
          </a:xfrm>
        </p:spPr>
        <p:txBody>
          <a:bodyPr/>
          <a:lstStyle/>
          <a:p>
            <a:r>
              <a:rPr lang="en-US" b="1" u="sng" dirty="0">
                <a:latin typeface="Arial Black" panose="020B0A04020102020204" pitchFamily="34" charset="0"/>
              </a:rPr>
              <a:t>Lay Member of Annual Conference</a:t>
            </a:r>
          </a:p>
        </p:txBody>
      </p:sp>
      <p:sp>
        <p:nvSpPr>
          <p:cNvPr id="3" name="Content Placeholder 2">
            <a:extLst>
              <a:ext uri="{FF2B5EF4-FFF2-40B4-BE49-F238E27FC236}">
                <a16:creationId xmlns:a16="http://schemas.microsoft.com/office/drawing/2014/main" id="{96298BD1-FC89-4315-8AB9-3739D0243D2B}"/>
              </a:ext>
            </a:extLst>
          </p:cNvPr>
          <p:cNvSpPr>
            <a:spLocks noGrp="1"/>
          </p:cNvSpPr>
          <p:nvPr>
            <p:ph sz="half" idx="1"/>
          </p:nvPr>
        </p:nvSpPr>
        <p:spPr>
          <a:xfrm>
            <a:off x="0" y="728870"/>
            <a:ext cx="6172200" cy="6016487"/>
          </a:xfrm>
        </p:spPr>
        <p:txBody>
          <a:bodyPr>
            <a:normAutofit fontScale="85000" lnSpcReduction="20000"/>
          </a:bodyPr>
          <a:lstStyle/>
          <a:p>
            <a:r>
              <a:rPr lang="en-US" sz="2600" b="1" dirty="0">
                <a:latin typeface="Century" panose="02040604050505020304" pitchFamily="18" charset="0"/>
              </a:rPr>
              <a:t>An effective lay member of annual conference informs the congregation about The United Methodist Church in the conference and around the world. This person attends annual conference sessions as a member from the congregation and interprets the actions to the congregation. An effective lay member builds the connection between the congregation and all United Methodist churches. An effective lay member is especially interested in connecting the church of God with people who are not yet part of it.</a:t>
            </a:r>
          </a:p>
          <a:p>
            <a:r>
              <a:rPr lang="en-US" sz="2600" b="1" dirty="0">
                <a:latin typeface="Century" panose="02040604050505020304" pitchFamily="18" charset="0"/>
              </a:rPr>
              <a:t>A lay member of annual conference benefits from having one or more of these spiritual gifts: servanthood, teaching, compassion, faith, discernment, apostleship, leadership, and wisdom.</a:t>
            </a:r>
          </a:p>
          <a:p>
            <a:endParaRPr lang="en-US" b="1" dirty="0">
              <a:latin typeface="Century" panose="02040604050505020304" pitchFamily="18" charset="0"/>
            </a:endParaRPr>
          </a:p>
        </p:txBody>
      </p:sp>
      <p:sp>
        <p:nvSpPr>
          <p:cNvPr id="4" name="Content Placeholder 3">
            <a:extLst>
              <a:ext uri="{FF2B5EF4-FFF2-40B4-BE49-F238E27FC236}">
                <a16:creationId xmlns:a16="http://schemas.microsoft.com/office/drawing/2014/main" id="{3CA3128E-CE27-4A78-92CB-77CAF77BD497}"/>
              </a:ext>
            </a:extLst>
          </p:cNvPr>
          <p:cNvSpPr>
            <a:spLocks noGrp="1"/>
          </p:cNvSpPr>
          <p:nvPr>
            <p:ph sz="half" idx="2"/>
          </p:nvPr>
        </p:nvSpPr>
        <p:spPr>
          <a:xfrm>
            <a:off x="6172200" y="927652"/>
            <a:ext cx="5900530" cy="5724939"/>
          </a:xfrm>
        </p:spPr>
        <p:txBody>
          <a:bodyPr>
            <a:normAutofit fontScale="85000" lnSpcReduction="20000"/>
          </a:bodyPr>
          <a:lstStyle/>
          <a:p>
            <a:pPr lvl="0"/>
            <a:r>
              <a:rPr lang="en-US" b="1" dirty="0"/>
              <a:t> </a:t>
            </a:r>
            <a:r>
              <a:rPr lang="en-US" b="1" dirty="0">
                <a:solidFill>
                  <a:srgbClr val="9A5315"/>
                </a:solidFill>
                <a:latin typeface="Century" panose="02040604050505020304" pitchFamily="18" charset="0"/>
              </a:rPr>
              <a:t>This leader must be a member of the congregation for four years preceding the election.</a:t>
            </a:r>
            <a:endParaRPr lang="en-US" b="1" dirty="0"/>
          </a:p>
          <a:p>
            <a:pPr lvl="0"/>
            <a:r>
              <a:rPr lang="en-US" sz="2800" b="1" dirty="0">
                <a:latin typeface="Century" panose="02040604050505020304" pitchFamily="18" charset="0"/>
              </a:rPr>
              <a:t>This leader needs to enjoy learning about issues, programs, and hopes of people in the community and congregation and have an interest in learning about parliamentary procedure and church structure.</a:t>
            </a:r>
          </a:p>
          <a:p>
            <a:pPr lvl="0"/>
            <a:r>
              <a:rPr lang="en-US" sz="2800" b="1" dirty="0">
                <a:latin typeface="Century" panose="02040604050505020304" pitchFamily="18" charset="0"/>
              </a:rPr>
              <a:t>Other qualifications to consider for this leader are listening and teaching skills; speaking, writing, and interpretative skills; aptitude for networking ideas with the interests of people in the congregation; and a desire to participate in discussion and decisions affecting God’s ministry in the world.</a:t>
            </a:r>
          </a:p>
          <a:p>
            <a:endParaRPr lang="en-US" b="1" dirty="0"/>
          </a:p>
        </p:txBody>
      </p:sp>
    </p:spTree>
    <p:extLst>
      <p:ext uri="{BB962C8B-B14F-4D97-AF65-F5344CB8AC3E}">
        <p14:creationId xmlns:p14="http://schemas.microsoft.com/office/powerpoint/2010/main" val="306787153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559419-BA8E-4342-89C5-4AC67AB1059E}"/>
              </a:ext>
            </a:extLst>
          </p:cNvPr>
          <p:cNvSpPr/>
          <p:nvPr/>
        </p:nvSpPr>
        <p:spPr>
          <a:xfrm>
            <a:off x="318052" y="503443"/>
            <a:ext cx="11555896" cy="6894195"/>
          </a:xfrm>
          <a:prstGeom prst="rect">
            <a:avLst/>
          </a:prstGeom>
        </p:spPr>
        <p:txBody>
          <a:bodyPr wrap="square">
            <a:spAutoFit/>
          </a:bodyPr>
          <a:lstStyle/>
          <a:p>
            <a:r>
              <a:rPr lang="en-US" sz="3400" b="1" u="sng" dirty="0">
                <a:latin typeface="Arial Black" panose="020B0A04020102020204" pitchFamily="34" charset="0"/>
              </a:rPr>
              <a:t>Responsibilities of the Position</a:t>
            </a:r>
          </a:p>
          <a:p>
            <a:r>
              <a:rPr lang="en-US" sz="3400" dirty="0">
                <a:latin typeface="Arial Black" panose="020B0A04020102020204" pitchFamily="34" charset="0"/>
              </a:rPr>
              <a:t>•	The lay member of annual conference needs to become knowledgeable about the structure and ministries of the annual conference, The United Methodist Church, and the congregation.</a:t>
            </a:r>
          </a:p>
          <a:p>
            <a:r>
              <a:rPr lang="en-US" sz="3400" dirty="0">
                <a:latin typeface="Arial Black" panose="020B0A04020102020204" pitchFamily="34" charset="0"/>
              </a:rPr>
              <a:t>•	This leader will attend all sessions of annual conference or arrange for an alternate to be seated. During the conference session, this leader will participate in discussions, debates, voting, and all other activities of annual conference.</a:t>
            </a:r>
          </a:p>
          <a:p>
            <a:r>
              <a:rPr lang="en-US" sz="3400" dirty="0">
                <a:latin typeface="Arial Black" panose="020B0A04020102020204" pitchFamily="34" charset="0"/>
              </a:rPr>
              <a:t>•	</a:t>
            </a:r>
          </a:p>
        </p:txBody>
      </p:sp>
    </p:spTree>
    <p:extLst>
      <p:ext uri="{BB962C8B-B14F-4D97-AF65-F5344CB8AC3E}">
        <p14:creationId xmlns:p14="http://schemas.microsoft.com/office/powerpoint/2010/main" val="289654723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4A20D2-3A52-D04E-BE6C-74CED91DDCF5}"/>
              </a:ext>
            </a:extLst>
          </p:cNvPr>
          <p:cNvSpPr txBox="1"/>
          <p:nvPr/>
        </p:nvSpPr>
        <p:spPr>
          <a:xfrm>
            <a:off x="648696" y="562606"/>
            <a:ext cx="10894608" cy="6093976"/>
          </a:xfrm>
          <a:prstGeom prst="rect">
            <a:avLst/>
          </a:prstGeom>
          <a:noFill/>
        </p:spPr>
        <p:txBody>
          <a:bodyPr wrap="square">
            <a:spAutoFit/>
          </a:bodyPr>
          <a:lstStyle/>
          <a:p>
            <a:r>
              <a:rPr lang="en-US" sz="3000" dirty="0">
                <a:latin typeface="Arial Black" panose="020B0A04020102020204" pitchFamily="34" charset="0"/>
              </a:rPr>
              <a:t>This leader needs to engage in spiritual practices that build attentiveness to God’s will and direction. Business sessions of the church can divert attention from spiritual discernment into parliamentary procedure and political positioning. Members of annual conference need to hold one another accountable to the mission and vision of the church.</a:t>
            </a:r>
          </a:p>
          <a:p>
            <a:r>
              <a:rPr lang="en-US" sz="3000" dirty="0">
                <a:latin typeface="Arial Black" panose="020B0A04020102020204" pitchFamily="34" charset="0"/>
              </a:rPr>
              <a:t>•	Lay members are also members of the annual conference for the year they are elected. The lay member, along with the pastor, serves as an interpreter of the actions of the annual conference session.</a:t>
            </a:r>
            <a:endParaRPr lang="en-US" sz="3000" dirty="0"/>
          </a:p>
        </p:txBody>
      </p:sp>
    </p:spTree>
    <p:extLst>
      <p:ext uri="{BB962C8B-B14F-4D97-AF65-F5344CB8AC3E}">
        <p14:creationId xmlns:p14="http://schemas.microsoft.com/office/powerpoint/2010/main" val="130237305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A162-B104-42FB-A9FB-C6C8142ED1D4}"/>
              </a:ext>
            </a:extLst>
          </p:cNvPr>
          <p:cNvSpPr>
            <a:spLocks noGrp="1"/>
          </p:cNvSpPr>
          <p:nvPr>
            <p:ph type="title"/>
          </p:nvPr>
        </p:nvSpPr>
        <p:spPr>
          <a:xfrm>
            <a:off x="208721" y="0"/>
            <a:ext cx="5410201" cy="927652"/>
          </a:xfrm>
        </p:spPr>
        <p:txBody>
          <a:bodyPr/>
          <a:lstStyle/>
          <a:p>
            <a:r>
              <a:rPr lang="en-US" b="1" dirty="0"/>
              <a:t>Finance Committee</a:t>
            </a:r>
          </a:p>
        </p:txBody>
      </p:sp>
      <p:sp>
        <p:nvSpPr>
          <p:cNvPr id="3" name="Content Placeholder 2">
            <a:extLst>
              <a:ext uri="{FF2B5EF4-FFF2-40B4-BE49-F238E27FC236}">
                <a16:creationId xmlns:a16="http://schemas.microsoft.com/office/drawing/2014/main" id="{3008E055-C192-49FC-AF84-0EA6A694B7DF}"/>
              </a:ext>
            </a:extLst>
          </p:cNvPr>
          <p:cNvSpPr>
            <a:spLocks noGrp="1"/>
          </p:cNvSpPr>
          <p:nvPr>
            <p:ph sz="half" idx="1"/>
          </p:nvPr>
        </p:nvSpPr>
        <p:spPr>
          <a:xfrm>
            <a:off x="208721" y="927652"/>
            <a:ext cx="5811079" cy="5085925"/>
          </a:xfrm>
        </p:spPr>
        <p:txBody>
          <a:bodyPr/>
          <a:lstStyle/>
          <a:p>
            <a:r>
              <a:rPr lang="en-US" b="1" dirty="0">
                <a:latin typeface="Arial Black" panose="020B0A04020102020204" pitchFamily="34" charset="0"/>
              </a:rPr>
              <a:t>An effective finance committee proposes a budget; then raises, manages, and distributes the financial resources of the congregation to support and strengthen the mission and ministry of the congregation.</a:t>
            </a:r>
          </a:p>
          <a:p>
            <a:endParaRPr lang="en-US" dirty="0">
              <a:latin typeface="Baskerville Old Face" panose="02020602080505020303" pitchFamily="18" charset="0"/>
            </a:endParaRPr>
          </a:p>
        </p:txBody>
      </p:sp>
      <p:sp>
        <p:nvSpPr>
          <p:cNvPr id="4" name="Content Placeholder 3">
            <a:extLst>
              <a:ext uri="{FF2B5EF4-FFF2-40B4-BE49-F238E27FC236}">
                <a16:creationId xmlns:a16="http://schemas.microsoft.com/office/drawing/2014/main" id="{63B8E85E-A802-4304-8B3C-2263FE62E015}"/>
              </a:ext>
            </a:extLst>
          </p:cNvPr>
          <p:cNvSpPr>
            <a:spLocks noGrp="1"/>
          </p:cNvSpPr>
          <p:nvPr>
            <p:ph sz="half" idx="2"/>
          </p:nvPr>
        </p:nvSpPr>
        <p:spPr>
          <a:xfrm>
            <a:off x="6172201" y="0"/>
            <a:ext cx="5811077" cy="6612835"/>
          </a:xfrm>
        </p:spPr>
        <p:txBody>
          <a:bodyPr/>
          <a:lstStyle/>
          <a:p>
            <a:r>
              <a:rPr lang="en-US" b="1" dirty="0">
                <a:latin typeface="Arial Rounded MT Bold" panose="020F0704030504030204" pitchFamily="34" charset="0"/>
              </a:rPr>
              <a:t>The members of this committee benefit from having one or more of these spiritual gifts: giving, faith, wisdom, administration, discernment, helping, leadership, exhortation (encouragement), and teaching.</a:t>
            </a:r>
          </a:p>
          <a:p>
            <a:r>
              <a:rPr lang="en-US" b="1" dirty="0">
                <a:latin typeface="Arial Rounded MT Bold" panose="020F0704030504030204" pitchFamily="34" charset="0"/>
              </a:rPr>
              <a:t>Useful skills and experience for this position are the ability to listen to and communicate with people of all ages; skills and interest in financial budgetary matters; a passion for financially supporting the mission of making Christian disciples for the transformation of the world; and the ability to work with individuals and ministry teams.</a:t>
            </a:r>
          </a:p>
          <a:p>
            <a:endParaRPr lang="en-US" dirty="0">
              <a:latin typeface="Arial Rounded MT Bold" panose="020F0704030504030204" pitchFamily="34" charset="0"/>
            </a:endParaRPr>
          </a:p>
        </p:txBody>
      </p:sp>
    </p:spTree>
    <p:extLst>
      <p:ext uri="{BB962C8B-B14F-4D97-AF65-F5344CB8AC3E}">
        <p14:creationId xmlns:p14="http://schemas.microsoft.com/office/powerpoint/2010/main" val="2022473003"/>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E4D64-74BE-41CC-93A6-CE9BB60DB25E}"/>
              </a:ext>
            </a:extLst>
          </p:cNvPr>
          <p:cNvSpPr>
            <a:spLocks noGrp="1"/>
          </p:cNvSpPr>
          <p:nvPr>
            <p:ph type="title"/>
          </p:nvPr>
        </p:nvSpPr>
        <p:spPr>
          <a:xfrm>
            <a:off x="990599" y="119270"/>
            <a:ext cx="10058402" cy="725153"/>
          </a:xfrm>
        </p:spPr>
        <p:txBody>
          <a:bodyPr/>
          <a:lstStyle/>
          <a:p>
            <a:r>
              <a:rPr lang="en-US" dirty="0"/>
              <a:t>Finance Committee</a:t>
            </a:r>
          </a:p>
        </p:txBody>
      </p:sp>
      <p:sp>
        <p:nvSpPr>
          <p:cNvPr id="3" name="Content Placeholder 2">
            <a:extLst>
              <a:ext uri="{FF2B5EF4-FFF2-40B4-BE49-F238E27FC236}">
                <a16:creationId xmlns:a16="http://schemas.microsoft.com/office/drawing/2014/main" id="{EE9FE253-7F86-4EBC-8D18-0EB9DDC511D8}"/>
              </a:ext>
            </a:extLst>
          </p:cNvPr>
          <p:cNvSpPr>
            <a:spLocks noGrp="1"/>
          </p:cNvSpPr>
          <p:nvPr>
            <p:ph sz="half" idx="1"/>
          </p:nvPr>
        </p:nvSpPr>
        <p:spPr>
          <a:xfrm>
            <a:off x="198783" y="844422"/>
            <a:ext cx="5821017" cy="5894307"/>
          </a:xfrm>
        </p:spPr>
        <p:txBody>
          <a:bodyPr>
            <a:normAutofit/>
          </a:bodyPr>
          <a:lstStyle/>
          <a:p>
            <a:r>
              <a:rPr lang="en-US" b="1" dirty="0">
                <a:latin typeface="Baskerville Old Face" panose="02020602080505020303" pitchFamily="18" charset="0"/>
              </a:rPr>
              <a:t>Responsibilities of the Chairperson</a:t>
            </a:r>
          </a:p>
          <a:p>
            <a:r>
              <a:rPr lang="en-US" b="1" dirty="0">
                <a:latin typeface="Baskerville Old Face" panose="02020602080505020303" pitchFamily="18" charset="0"/>
              </a:rPr>
              <a:t>•	The finance chair works with the leadership team chair, the church staff, and other ministry leaders to fulfill the mission of the church. The finance chair works with the trustees to handle designated gifts and bequests in accordance with The Book of Discipline</a:t>
            </a:r>
          </a:p>
          <a:p>
            <a:endParaRPr lang="en-US" dirty="0">
              <a:latin typeface="Baskerville Old Face" panose="02020602080505020303" pitchFamily="18" charset="0"/>
            </a:endParaRPr>
          </a:p>
        </p:txBody>
      </p:sp>
      <p:sp>
        <p:nvSpPr>
          <p:cNvPr id="4" name="Content Placeholder 3">
            <a:extLst>
              <a:ext uri="{FF2B5EF4-FFF2-40B4-BE49-F238E27FC236}">
                <a16:creationId xmlns:a16="http://schemas.microsoft.com/office/drawing/2014/main" id="{B537B03A-722E-4F7D-B664-A43C52921469}"/>
              </a:ext>
            </a:extLst>
          </p:cNvPr>
          <p:cNvSpPr>
            <a:spLocks noGrp="1"/>
          </p:cNvSpPr>
          <p:nvPr>
            <p:ph sz="half" idx="2"/>
          </p:nvPr>
        </p:nvSpPr>
        <p:spPr>
          <a:xfrm>
            <a:off x="6096000" y="844422"/>
            <a:ext cx="6096000" cy="5894307"/>
          </a:xfrm>
        </p:spPr>
        <p:txBody>
          <a:bodyPr>
            <a:normAutofit/>
          </a:bodyPr>
          <a:lstStyle/>
          <a:p>
            <a:r>
              <a:rPr lang="en-US" dirty="0">
                <a:latin typeface="Baskerville Old Face" panose="02020602080505020303" pitchFamily="18" charset="0"/>
              </a:rPr>
              <a:t>•	</a:t>
            </a:r>
            <a:r>
              <a:rPr lang="en-US" b="1" dirty="0">
                <a:latin typeface="Arial Black" panose="020B0A04020102020204" pitchFamily="34" charset="0"/>
              </a:rPr>
              <a:t>This person will guide the work of the finance team through the year, including planning agendas and presiding at meetings.</a:t>
            </a:r>
          </a:p>
          <a:p>
            <a:r>
              <a:rPr lang="en-US" b="1" dirty="0">
                <a:latin typeface="Arial Black" panose="020B0A04020102020204" pitchFamily="34" charset="0"/>
              </a:rPr>
              <a:t>•	This leader will gather all budget requests to be reviewed by the committee, ensure that the congregation and pastor(s) are informed about the church’s financial situation, and recommend to the church council any changes that need to be made in the budget after it has been approved.</a:t>
            </a:r>
          </a:p>
          <a:p>
            <a:endParaRPr lang="en-US" dirty="0">
              <a:latin typeface="Baskerville Old Face" panose="02020602080505020303" pitchFamily="18" charset="0"/>
            </a:endParaRPr>
          </a:p>
        </p:txBody>
      </p:sp>
    </p:spTree>
    <p:extLst>
      <p:ext uri="{BB962C8B-B14F-4D97-AF65-F5344CB8AC3E}">
        <p14:creationId xmlns:p14="http://schemas.microsoft.com/office/powerpoint/2010/main" val="58497005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4" name="drumroll.wav"/>
          </p:stSnd>
        </p:sndAc>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D7300-97FD-40B4-A55B-CFEED99FD1D5}"/>
              </a:ext>
            </a:extLst>
          </p:cNvPr>
          <p:cNvSpPr>
            <a:spLocks noGrp="1"/>
          </p:cNvSpPr>
          <p:nvPr>
            <p:ph type="title"/>
          </p:nvPr>
        </p:nvSpPr>
        <p:spPr>
          <a:xfrm>
            <a:off x="990599" y="106017"/>
            <a:ext cx="10058402" cy="738406"/>
          </a:xfrm>
        </p:spPr>
        <p:txBody>
          <a:bodyPr/>
          <a:lstStyle/>
          <a:p>
            <a:r>
              <a:rPr lang="en-US" dirty="0"/>
              <a:t>Finance</a:t>
            </a:r>
          </a:p>
        </p:txBody>
      </p:sp>
      <p:sp>
        <p:nvSpPr>
          <p:cNvPr id="3" name="Content Placeholder 2">
            <a:extLst>
              <a:ext uri="{FF2B5EF4-FFF2-40B4-BE49-F238E27FC236}">
                <a16:creationId xmlns:a16="http://schemas.microsoft.com/office/drawing/2014/main" id="{FDC8F558-17CA-4AF2-8474-4834F8BE4BDE}"/>
              </a:ext>
            </a:extLst>
          </p:cNvPr>
          <p:cNvSpPr>
            <a:spLocks noGrp="1"/>
          </p:cNvSpPr>
          <p:nvPr>
            <p:ph sz="half" idx="1"/>
          </p:nvPr>
        </p:nvSpPr>
        <p:spPr>
          <a:xfrm>
            <a:off x="92765" y="844423"/>
            <a:ext cx="5927035" cy="5907560"/>
          </a:xfrm>
        </p:spPr>
        <p:txBody>
          <a:bodyPr>
            <a:noAutofit/>
          </a:bodyPr>
          <a:lstStyle/>
          <a:p>
            <a:r>
              <a:rPr lang="en-US" sz="2800" b="1" dirty="0">
                <a:latin typeface="Baskerville Old Face" panose="02020602080505020303" pitchFamily="18" charset="0"/>
              </a:rPr>
              <a:t>Responsibilities of the Committee</a:t>
            </a:r>
          </a:p>
          <a:p>
            <a:r>
              <a:rPr lang="en-US" sz="2800" b="1" dirty="0">
                <a:latin typeface="Baskerville Old Face" panose="02020602080505020303" pitchFamily="18" charset="0"/>
              </a:rPr>
              <a:t>•	The finance committee annually compiles a budget for supporting the mission and vision of the local church and submits the budget to the church leadership team for review and adoption. During the year, the finance team recommends any changes to the approved annual budget to the church leadership team.</a:t>
            </a:r>
          </a:p>
          <a:p>
            <a:endParaRPr lang="en-US" sz="2800" b="1" dirty="0"/>
          </a:p>
        </p:txBody>
      </p:sp>
      <p:sp>
        <p:nvSpPr>
          <p:cNvPr id="4" name="Content Placeholder 3">
            <a:extLst>
              <a:ext uri="{FF2B5EF4-FFF2-40B4-BE49-F238E27FC236}">
                <a16:creationId xmlns:a16="http://schemas.microsoft.com/office/drawing/2014/main" id="{F8B7FE92-9F6E-4E4C-B40B-9004ED479E15}"/>
              </a:ext>
            </a:extLst>
          </p:cNvPr>
          <p:cNvSpPr>
            <a:spLocks noGrp="1"/>
          </p:cNvSpPr>
          <p:nvPr>
            <p:ph sz="half" idx="2"/>
          </p:nvPr>
        </p:nvSpPr>
        <p:spPr>
          <a:xfrm>
            <a:off x="6019801" y="106018"/>
            <a:ext cx="6079434" cy="6751982"/>
          </a:xfrm>
        </p:spPr>
        <p:txBody>
          <a:bodyPr>
            <a:noAutofit/>
          </a:bodyPr>
          <a:lstStyle/>
          <a:p>
            <a:r>
              <a:rPr lang="en-US" sz="2100" dirty="0"/>
              <a:t>•	</a:t>
            </a:r>
            <a:r>
              <a:rPr lang="en-US" sz="2100" dirty="0">
                <a:latin typeface="Arial Rounded MT Bold" panose="020F0704030504030204" pitchFamily="34" charset="0"/>
              </a:rPr>
              <a:t>This team is responsible for developing and carrying out plans to raise enough income to support the budget that has been approved.</a:t>
            </a:r>
          </a:p>
          <a:p>
            <a:r>
              <a:rPr lang="en-US" sz="2100" dirty="0">
                <a:latin typeface="Arial Rounded MT Bold" panose="020F0704030504030204" pitchFamily="34" charset="0"/>
              </a:rPr>
              <a:t>•	Both the finance team and individual members need to engage in spiritual practices that attend to God’s will and direction. Team members need to hold one another accountable to decisions and actions that fulfill the mission and vision of the church.</a:t>
            </a:r>
          </a:p>
          <a:p>
            <a:r>
              <a:rPr lang="en-US" sz="2100" dirty="0">
                <a:latin typeface="Arial Rounded MT Bold" panose="020F0704030504030204" pitchFamily="34" charset="0"/>
              </a:rPr>
              <a:t>•	The finance team (or committee) recommends to the church leadership team proper depositories for church funds and carries out the church leadership team’s directions about administration and disbursement of funds and about procedures for the church treasurer and the financial secretary.</a:t>
            </a:r>
          </a:p>
          <a:p>
            <a:endParaRPr lang="en-US" sz="2100" dirty="0"/>
          </a:p>
        </p:txBody>
      </p:sp>
    </p:spTree>
    <p:extLst>
      <p:ext uri="{BB962C8B-B14F-4D97-AF65-F5344CB8AC3E}">
        <p14:creationId xmlns:p14="http://schemas.microsoft.com/office/powerpoint/2010/main" val="402265719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C2D5CB-130E-48BC-93B6-FD088FBBF798}"/>
              </a:ext>
            </a:extLst>
          </p:cNvPr>
          <p:cNvSpPr/>
          <p:nvPr/>
        </p:nvSpPr>
        <p:spPr>
          <a:xfrm>
            <a:off x="106017" y="305451"/>
            <a:ext cx="11979966" cy="6555641"/>
          </a:xfrm>
          <a:prstGeom prst="rect">
            <a:avLst/>
          </a:prstGeom>
        </p:spPr>
        <p:txBody>
          <a:bodyPr wrap="square">
            <a:spAutoFit/>
          </a:bodyPr>
          <a:lstStyle/>
          <a:p>
            <a:r>
              <a:rPr lang="en-US" sz="3000" dirty="0"/>
              <a:t>•	</a:t>
            </a:r>
            <a:r>
              <a:rPr lang="en-US" sz="3000" dirty="0">
                <a:latin typeface="Arial Rounded MT Bold" panose="020F0704030504030204" pitchFamily="34" charset="0"/>
              </a:rPr>
              <a:t>There are three tasks not specifically assigned to the treasurer, financial secretary, or the chairperson of the committee on finance by the Discipline. Keeping these responsibilities separate is essential in maintaining segregation of duties. These tasks are: (1) approving payments for expenditures; (2) signing checks; (3) reconciling bank accounts. While the treasurer, financial secretary, or finance chairperson may be authorized to do any one of these tasks, no person should be authorized to do more than one. No persons related to one another should perform any two or more of these three tasks.</a:t>
            </a:r>
          </a:p>
          <a:p>
            <a:r>
              <a:rPr lang="en-US" sz="3000" dirty="0">
                <a:latin typeface="Arial Rounded MT Bold" panose="020F0704030504030204" pitchFamily="34" charset="0"/>
              </a:rPr>
              <a:t>•	This team arranges for an annual audit of financial records and makes a report of this audit to the charge conference.</a:t>
            </a:r>
          </a:p>
          <a:p>
            <a:r>
              <a:rPr lang="en-US" sz="3000" dirty="0">
                <a:latin typeface="Arial Rounded MT Bold" panose="020F0704030504030204" pitchFamily="34" charset="0"/>
              </a:rPr>
              <a:t>•	</a:t>
            </a:r>
            <a:endParaRPr lang="en-US" sz="3000" dirty="0"/>
          </a:p>
        </p:txBody>
      </p:sp>
    </p:spTree>
    <p:extLst>
      <p:ext uri="{BB962C8B-B14F-4D97-AF65-F5344CB8AC3E}">
        <p14:creationId xmlns:p14="http://schemas.microsoft.com/office/powerpoint/2010/main" val="258207715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12796A-1C05-3444-B4A2-53ECC7677D77}"/>
              </a:ext>
            </a:extLst>
          </p:cNvPr>
          <p:cNvSpPr txBox="1"/>
          <p:nvPr/>
        </p:nvSpPr>
        <p:spPr>
          <a:xfrm>
            <a:off x="211668" y="241957"/>
            <a:ext cx="11865784" cy="6186309"/>
          </a:xfrm>
          <a:prstGeom prst="rect">
            <a:avLst/>
          </a:prstGeom>
          <a:noFill/>
        </p:spPr>
        <p:txBody>
          <a:bodyPr wrap="square">
            <a:spAutoFit/>
          </a:bodyPr>
          <a:lstStyle/>
          <a:p>
            <a:r>
              <a:rPr lang="en-US" sz="3600" dirty="0">
                <a:latin typeface="Arial Rounded MT Bold" panose="020F0704030504030204" pitchFamily="34" charset="0"/>
              </a:rPr>
              <a:t>New language was added to the 2016 Book of Discipline that expands/clarifies the responsibilities of the pastor in regard to giving. Paragraph 340.2.c.(2)(c) now reads: “To provide leadership for the funding ministry of the congregation. To ensure membership care including compliance with charitable giving documentation requirements and to provide appropriate pastoral care, the pastor, in cooperation with the financial secretary, shall have access to and responsibility for professional stewardship of congregational giving records.”</a:t>
            </a:r>
          </a:p>
        </p:txBody>
      </p:sp>
    </p:spTree>
    <p:extLst>
      <p:ext uri="{BB962C8B-B14F-4D97-AF65-F5344CB8AC3E}">
        <p14:creationId xmlns:p14="http://schemas.microsoft.com/office/powerpoint/2010/main" val="307977938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C1096-FE31-4079-AB0F-1C574CBDDBAE}"/>
              </a:ext>
            </a:extLst>
          </p:cNvPr>
          <p:cNvSpPr>
            <a:spLocks noGrp="1"/>
          </p:cNvSpPr>
          <p:nvPr>
            <p:ph type="title"/>
          </p:nvPr>
        </p:nvSpPr>
        <p:spPr>
          <a:xfrm>
            <a:off x="1066799" y="26504"/>
            <a:ext cx="10058402" cy="622853"/>
          </a:xfrm>
        </p:spPr>
        <p:txBody>
          <a:bodyPr/>
          <a:lstStyle/>
          <a:p>
            <a:r>
              <a:rPr lang="en-US" dirty="0"/>
              <a:t>Financial Secretary</a:t>
            </a:r>
          </a:p>
        </p:txBody>
      </p:sp>
      <p:sp>
        <p:nvSpPr>
          <p:cNvPr id="3" name="Content Placeholder 2">
            <a:extLst>
              <a:ext uri="{FF2B5EF4-FFF2-40B4-BE49-F238E27FC236}">
                <a16:creationId xmlns:a16="http://schemas.microsoft.com/office/drawing/2014/main" id="{C3CA94F8-A73D-41D7-A648-282C99130E03}"/>
              </a:ext>
            </a:extLst>
          </p:cNvPr>
          <p:cNvSpPr>
            <a:spLocks noGrp="1"/>
          </p:cNvSpPr>
          <p:nvPr>
            <p:ph sz="half" idx="1"/>
          </p:nvPr>
        </p:nvSpPr>
        <p:spPr>
          <a:xfrm>
            <a:off x="119270" y="649356"/>
            <a:ext cx="5900530" cy="6069495"/>
          </a:xfrm>
        </p:spPr>
        <p:txBody>
          <a:bodyPr>
            <a:normAutofit fontScale="92500" lnSpcReduction="20000"/>
          </a:bodyPr>
          <a:lstStyle/>
          <a:p>
            <a:r>
              <a:rPr lang="en-US" b="1" dirty="0">
                <a:latin typeface="Baskerville Old Face" panose="02020602080505020303" pitchFamily="18" charset="0"/>
              </a:rPr>
              <a:t>An effective financial secretary will receive, record, and deposit all funds received by the congregation in a timely, thorough, and confidential manner. The financial secretary works with the treasurer and committee on finance to develop policies and procedures so that funds can be made available to support the ministry of the congregation.</a:t>
            </a:r>
          </a:p>
          <a:p>
            <a:r>
              <a:rPr lang="en-US" b="1" dirty="0">
                <a:latin typeface="Baskerville Old Face" panose="02020602080505020303" pitchFamily="18" charset="0"/>
              </a:rPr>
              <a:t>This leader benefits from having one or more of these spiritual gifts: administration, helping, giving, and faith.</a:t>
            </a:r>
          </a:p>
          <a:p>
            <a:r>
              <a:rPr lang="en-US" b="1" dirty="0">
                <a:latin typeface="Baskerville Old Face" panose="02020602080505020303" pitchFamily="18" charset="0"/>
              </a:rPr>
              <a:t>Useful skills and experience for this position are skills and interest in financial record keeping; ability to keep detailed, accurate records and maintain appropriate confidentiality; passion for financially supporting the mission of making Christian disciples for the transformation of the world; ability to work with individuals and ministry teams.</a:t>
            </a:r>
          </a:p>
          <a:p>
            <a:endParaRPr lang="en-US" b="1" dirty="0">
              <a:latin typeface="Baskerville Old Face" panose="02020602080505020303" pitchFamily="18" charset="0"/>
            </a:endParaRPr>
          </a:p>
        </p:txBody>
      </p:sp>
      <p:sp>
        <p:nvSpPr>
          <p:cNvPr id="4" name="Content Placeholder 3">
            <a:extLst>
              <a:ext uri="{FF2B5EF4-FFF2-40B4-BE49-F238E27FC236}">
                <a16:creationId xmlns:a16="http://schemas.microsoft.com/office/drawing/2014/main" id="{1AA3A3F9-9188-4A27-BB9C-A728B54B47CF}"/>
              </a:ext>
            </a:extLst>
          </p:cNvPr>
          <p:cNvSpPr>
            <a:spLocks noGrp="1"/>
          </p:cNvSpPr>
          <p:nvPr>
            <p:ph sz="half" idx="2"/>
          </p:nvPr>
        </p:nvSpPr>
        <p:spPr>
          <a:xfrm>
            <a:off x="6172199" y="649356"/>
            <a:ext cx="5900530" cy="6069495"/>
          </a:xfrm>
        </p:spPr>
        <p:txBody>
          <a:bodyPr>
            <a:normAutofit fontScale="92500" lnSpcReduction="20000"/>
          </a:bodyPr>
          <a:lstStyle/>
          <a:p>
            <a:r>
              <a:rPr lang="en-US" sz="2600" dirty="0">
                <a:latin typeface="Arial Rounded MT Bold" panose="020F0704030504030204" pitchFamily="34" charset="0"/>
              </a:rPr>
              <a:t>This leader needs skill in searching for new revenue sources along with an understanding of biblical stewardship and management of all resources that God provides.</a:t>
            </a:r>
          </a:p>
          <a:p>
            <a:r>
              <a:rPr lang="en-US" sz="2600" dirty="0">
                <a:latin typeface="Arial Rounded MT Bold" panose="020F0704030504030204" pitchFamily="34" charset="0"/>
              </a:rPr>
              <a:t>The financial secretary and treasurer roles should be held by two people who are not immediate family members.</a:t>
            </a:r>
          </a:p>
          <a:p>
            <a:r>
              <a:rPr lang="en-US" sz="2600" dirty="0">
                <a:latin typeface="Arial Rounded MT Bold" panose="020F0704030504030204" pitchFamily="34" charset="0"/>
              </a:rPr>
              <a:t>The congregation’s committee on nominations and leader development may establish specific standards for this position.</a:t>
            </a:r>
          </a:p>
          <a:p>
            <a:endParaRPr lang="en-US" dirty="0"/>
          </a:p>
        </p:txBody>
      </p:sp>
    </p:spTree>
    <p:extLst>
      <p:ext uri="{BB962C8B-B14F-4D97-AF65-F5344CB8AC3E}">
        <p14:creationId xmlns:p14="http://schemas.microsoft.com/office/powerpoint/2010/main" val="48686064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FC4950-BFE0-443C-A2A7-68DC1EC73BBE}"/>
              </a:ext>
            </a:extLst>
          </p:cNvPr>
          <p:cNvSpPr/>
          <p:nvPr/>
        </p:nvSpPr>
        <p:spPr>
          <a:xfrm>
            <a:off x="119271" y="58847"/>
            <a:ext cx="12072730" cy="6370975"/>
          </a:xfrm>
          <a:prstGeom prst="rect">
            <a:avLst/>
          </a:prstGeom>
        </p:spPr>
        <p:txBody>
          <a:bodyPr wrap="square">
            <a:spAutoFit/>
          </a:bodyPr>
          <a:lstStyle/>
          <a:p>
            <a:r>
              <a:rPr lang="en-US" sz="2400" dirty="0">
                <a:latin typeface="Arial Black" panose="020B0A04020102020204" pitchFamily="34" charset="0"/>
              </a:rPr>
              <a:t>Responsibilities of the Position</a:t>
            </a:r>
          </a:p>
          <a:p>
            <a:r>
              <a:rPr lang="en-US" sz="2400" dirty="0">
                <a:latin typeface="Arial Black" panose="020B0A04020102020204" pitchFamily="34" charset="0"/>
              </a:rPr>
              <a:t>•	The financial secretary works according to the guidelines established by the committee on finance to receive funds from whatever source (including through the mail and by electronic deposit), record them, and report them to the church treasurer and to the committee on finance or, in some cases, the trustees.</a:t>
            </a:r>
          </a:p>
          <a:p>
            <a:r>
              <a:rPr lang="en-US" sz="2400" dirty="0">
                <a:latin typeface="Arial Black" panose="020B0A04020102020204" pitchFamily="34" charset="0"/>
              </a:rPr>
              <a:t>•	The financial secretary arranges for collecting offerings received during worship services and other church gatherings at the conclusion of these events, making certain that more than one person is involved in collecting and counting the money.</a:t>
            </a:r>
          </a:p>
          <a:p>
            <a:r>
              <a:rPr lang="en-US" sz="2400" dirty="0">
                <a:latin typeface="Arial Black" panose="020B0A04020102020204" pitchFamily="34" charset="0"/>
              </a:rPr>
              <a:t>•	This leader collaborates with the finance committee to establish procedures for collecting and recording all money received through the regular offering, through the mail, and by electronic deposit. Designated gifts and bequests are managed by the trustees in accordance with The Book of Discipline.</a:t>
            </a:r>
          </a:p>
          <a:p>
            <a:r>
              <a:rPr lang="en-US" sz="2400" dirty="0">
                <a:latin typeface="Arial Black" panose="020B0A04020102020204" pitchFamily="34" charset="0"/>
              </a:rPr>
              <a:t>•	The financial secretary deposits cash and checks in a bank as soon as possible after they are received</a:t>
            </a:r>
            <a:r>
              <a:rPr lang="en-US" sz="2400" dirty="0">
                <a:latin typeface="Baskerville Old Face" panose="02020602080505020303" pitchFamily="18" charset="0"/>
              </a:rPr>
              <a:t>.</a:t>
            </a:r>
          </a:p>
        </p:txBody>
      </p:sp>
    </p:spTree>
    <p:extLst>
      <p:ext uri="{BB962C8B-B14F-4D97-AF65-F5344CB8AC3E}">
        <p14:creationId xmlns:p14="http://schemas.microsoft.com/office/powerpoint/2010/main" val="313034074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4" name="drumroll.wav"/>
          </p:stSnd>
        </p:sndAc>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A42699-8E4B-49BE-83DE-D7EA51431FE1}"/>
              </a:ext>
            </a:extLst>
          </p:cNvPr>
          <p:cNvSpPr/>
          <p:nvPr/>
        </p:nvSpPr>
        <p:spPr>
          <a:xfrm>
            <a:off x="0" y="153699"/>
            <a:ext cx="11675165" cy="6771084"/>
          </a:xfrm>
          <a:prstGeom prst="rect">
            <a:avLst/>
          </a:prstGeom>
        </p:spPr>
        <p:txBody>
          <a:bodyPr wrap="square">
            <a:spAutoFit/>
          </a:bodyPr>
          <a:lstStyle/>
          <a:p>
            <a:r>
              <a:rPr lang="en-US" sz="3100" b="1" dirty="0"/>
              <a:t>•	</a:t>
            </a:r>
            <a:r>
              <a:rPr lang="en-US" sz="3100" b="1" dirty="0">
                <a:latin typeface="Arial Rounded MT Bold" panose="020F0704030504030204" pitchFamily="34" charset="0"/>
              </a:rPr>
              <a:t>The financial secretary keeps records, whenever possible, of how much money is given by whom and reports amounts received to the appropriate people.</a:t>
            </a:r>
          </a:p>
          <a:p>
            <a:r>
              <a:rPr lang="en-US" sz="3100" b="1" dirty="0">
                <a:latin typeface="Arial Rounded MT Bold" panose="020F0704030504030204" pitchFamily="34" charset="0"/>
              </a:rPr>
              <a:t>•	The financial secretary checks the records quarterly against those of the treasurer.</a:t>
            </a:r>
          </a:p>
          <a:p>
            <a:r>
              <a:rPr lang="en-US" sz="3100" b="1" dirty="0">
                <a:latin typeface="Arial Rounded MT Bold" panose="020F0704030504030204" pitchFamily="34" charset="0"/>
              </a:rPr>
              <a:t>•	The financial secretary helps ensure that the financial records are in good order for an annual audit. The financial statement is reported regularly to the committee on finance.</a:t>
            </a:r>
          </a:p>
          <a:p>
            <a:r>
              <a:rPr lang="en-US" sz="3100" b="1" dirty="0">
                <a:latin typeface="Arial Rounded MT Bold" panose="020F0704030504030204" pitchFamily="34" charset="0"/>
              </a:rPr>
              <a:t>•	The financial secretary should engage in spiritual practices to build attentiveness to God’s will and direction. Financial management and attentiveness to daily administration can detract a leader’s attention from the mission of the church to make disciples of Jesus Christ for the transformation of the world.</a:t>
            </a:r>
          </a:p>
        </p:txBody>
      </p:sp>
    </p:spTree>
    <p:extLst>
      <p:ext uri="{BB962C8B-B14F-4D97-AF65-F5344CB8AC3E}">
        <p14:creationId xmlns:p14="http://schemas.microsoft.com/office/powerpoint/2010/main" val="456785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cashreg.wav"/>
          </p:stSnd>
        </p:sndAc>
      </p:transition>
    </mc:Choice>
    <mc:Fallback xmlns="">
      <p:transition spd="slow">
        <p:random/>
        <p:sndAc>
          <p:stSnd>
            <p:snd r:embed="rId4" name="cashreg.wav"/>
          </p:stSnd>
        </p:sndAc>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1FF56-AAA3-46DB-AAE3-582E10F6FB0B}"/>
              </a:ext>
            </a:extLst>
          </p:cNvPr>
          <p:cNvSpPr>
            <a:spLocks noGrp="1"/>
          </p:cNvSpPr>
          <p:nvPr>
            <p:ph type="title"/>
          </p:nvPr>
        </p:nvSpPr>
        <p:spPr>
          <a:xfrm>
            <a:off x="1065212" y="92766"/>
            <a:ext cx="10058402" cy="954156"/>
          </a:xfrm>
        </p:spPr>
        <p:txBody>
          <a:bodyPr>
            <a:normAutofit/>
          </a:bodyPr>
          <a:lstStyle/>
          <a:p>
            <a:r>
              <a:rPr lang="en-US" sz="4000" b="1" u="sng" dirty="0">
                <a:latin typeface="Century" panose="02040604050505020304" pitchFamily="18" charset="0"/>
              </a:rPr>
              <a:t>Church Treasurer</a:t>
            </a:r>
            <a:endParaRPr lang="en-US" sz="4000" dirty="0">
              <a:latin typeface="Century" panose="02040604050505020304" pitchFamily="18" charset="0"/>
            </a:endParaRPr>
          </a:p>
        </p:txBody>
      </p:sp>
      <p:sp>
        <p:nvSpPr>
          <p:cNvPr id="3" name="Content Placeholder 2">
            <a:extLst>
              <a:ext uri="{FF2B5EF4-FFF2-40B4-BE49-F238E27FC236}">
                <a16:creationId xmlns:a16="http://schemas.microsoft.com/office/drawing/2014/main" id="{F79AD0CB-DA94-4A2B-9AB8-854243042061}"/>
              </a:ext>
            </a:extLst>
          </p:cNvPr>
          <p:cNvSpPr>
            <a:spLocks noGrp="1"/>
          </p:cNvSpPr>
          <p:nvPr>
            <p:ph sz="half" idx="1"/>
          </p:nvPr>
        </p:nvSpPr>
        <p:spPr>
          <a:xfrm>
            <a:off x="172278" y="1179442"/>
            <a:ext cx="5847522" cy="5585791"/>
          </a:xfrm>
        </p:spPr>
        <p:txBody>
          <a:bodyPr>
            <a:normAutofit/>
          </a:bodyPr>
          <a:lstStyle/>
          <a:p>
            <a:r>
              <a:rPr lang="en-US" sz="3200" b="1" dirty="0">
                <a:latin typeface="Century" panose="02040604050505020304" pitchFamily="18" charset="0"/>
              </a:rPr>
              <a:t>An effective church treasurer disburses all funds received into the church treasury in a responsible and organized manner, with funds identified and bills paid when due, so that the ministry of the congregation can be effective.</a:t>
            </a:r>
          </a:p>
        </p:txBody>
      </p:sp>
      <p:sp>
        <p:nvSpPr>
          <p:cNvPr id="4" name="Content Placeholder 3">
            <a:extLst>
              <a:ext uri="{FF2B5EF4-FFF2-40B4-BE49-F238E27FC236}">
                <a16:creationId xmlns:a16="http://schemas.microsoft.com/office/drawing/2014/main" id="{5BE74CC4-2146-4C40-ADAE-7F48BD51C66F}"/>
              </a:ext>
            </a:extLst>
          </p:cNvPr>
          <p:cNvSpPr>
            <a:spLocks noGrp="1"/>
          </p:cNvSpPr>
          <p:nvPr>
            <p:ph sz="half" idx="2"/>
          </p:nvPr>
        </p:nvSpPr>
        <p:spPr>
          <a:xfrm>
            <a:off x="6019801" y="92766"/>
            <a:ext cx="5999921" cy="6672468"/>
          </a:xfrm>
        </p:spPr>
        <p:txBody>
          <a:bodyPr>
            <a:noAutofit/>
          </a:bodyPr>
          <a:lstStyle/>
          <a:p>
            <a:r>
              <a:rPr lang="en-US" sz="2600" b="1" dirty="0">
                <a:latin typeface="Century" panose="02040604050505020304" pitchFamily="18" charset="0"/>
              </a:rPr>
              <a:t>This leader benefits from having one or more of these spiritual gifts: administration, discernment, giving, faith, and helping.</a:t>
            </a:r>
          </a:p>
          <a:p>
            <a:r>
              <a:rPr lang="en-US" sz="2600" b="1" dirty="0">
                <a:latin typeface="Century" panose="02040604050505020304" pitchFamily="18" charset="0"/>
              </a:rPr>
              <a:t>Useful skills and experiences for this position are skills and interest in financial matters; ability to keep detailed, accurate records and maintain appropriate confidentiality; passion for financially supporting the mission of making Christian disciples for the transformation of the world; and ability to work with individuals and ministry teams.</a:t>
            </a:r>
          </a:p>
          <a:p>
            <a:endParaRPr lang="en-US" sz="2600" b="1" dirty="0"/>
          </a:p>
        </p:txBody>
      </p:sp>
    </p:spTree>
    <p:extLst>
      <p:ext uri="{BB962C8B-B14F-4D97-AF65-F5344CB8AC3E}">
        <p14:creationId xmlns:p14="http://schemas.microsoft.com/office/powerpoint/2010/main" val="257721768"/>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camera.wav"/>
          </p:stSnd>
        </p:sndAc>
      </p:transition>
    </mc:Choice>
    <mc:Fallback xmlns="">
      <p:transition spd="slow">
        <p:random/>
        <p:sndAc>
          <p:stSnd>
            <p:snd r:embed="rId4" name="camera.wav"/>
          </p:stSnd>
        </p:sndAc>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1B2FD3-F811-4786-96D3-70A21B7C9E36}"/>
              </a:ext>
            </a:extLst>
          </p:cNvPr>
          <p:cNvSpPr/>
          <p:nvPr/>
        </p:nvSpPr>
        <p:spPr>
          <a:xfrm>
            <a:off x="278296" y="513596"/>
            <a:ext cx="10919791" cy="5016758"/>
          </a:xfrm>
          <a:prstGeom prst="rect">
            <a:avLst/>
          </a:prstGeom>
        </p:spPr>
        <p:txBody>
          <a:bodyPr wrap="square">
            <a:spAutoFit/>
          </a:bodyPr>
          <a:lstStyle/>
          <a:p>
            <a:r>
              <a:rPr lang="en-US" sz="3200" b="1" dirty="0"/>
              <a:t>•	</a:t>
            </a:r>
            <a:r>
              <a:rPr lang="en-US" sz="3200" b="1" dirty="0">
                <a:latin typeface="Century" panose="02040604050505020304" pitchFamily="18" charset="0"/>
              </a:rPr>
              <a:t>This leader needs skill in searching for new revenue sources along with an understanding of biblical stewardship and management of all resources that God provides.</a:t>
            </a:r>
          </a:p>
          <a:p>
            <a:r>
              <a:rPr lang="en-US" sz="3200" b="1" dirty="0">
                <a:latin typeface="Century" panose="02040604050505020304" pitchFamily="18" charset="0"/>
              </a:rPr>
              <a:t>•	The financial secretary and treasurer roles should be held by two people who are not immediate family members.</a:t>
            </a:r>
          </a:p>
          <a:p>
            <a:r>
              <a:rPr lang="en-US" sz="3200" b="1" dirty="0">
                <a:latin typeface="Century" panose="02040604050505020304" pitchFamily="18" charset="0"/>
              </a:rPr>
              <a:t>•	The congregation’s committee on nominations and leadership development may establish specific standards for this position.</a:t>
            </a:r>
          </a:p>
        </p:txBody>
      </p:sp>
    </p:spTree>
    <p:extLst>
      <p:ext uri="{BB962C8B-B14F-4D97-AF65-F5344CB8AC3E}">
        <p14:creationId xmlns:p14="http://schemas.microsoft.com/office/powerpoint/2010/main" val="387413435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push.wav"/>
          </p:stSnd>
        </p:sndAc>
      </p:transition>
    </mc:Choice>
    <mc:Fallback xmlns="">
      <p:transition spd="slow">
        <p:random/>
        <p:sndAc>
          <p:stSnd>
            <p:snd r:embed="rId4" name="push.wav"/>
          </p:stSnd>
        </p:sndAc>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41D4AD-00AD-48C3-B87D-C7D9B94F3FDA}"/>
              </a:ext>
            </a:extLst>
          </p:cNvPr>
          <p:cNvSpPr/>
          <p:nvPr/>
        </p:nvSpPr>
        <p:spPr>
          <a:xfrm>
            <a:off x="821635" y="151179"/>
            <a:ext cx="10893287" cy="6555641"/>
          </a:xfrm>
          <a:prstGeom prst="rect">
            <a:avLst/>
          </a:prstGeom>
        </p:spPr>
        <p:txBody>
          <a:bodyPr wrap="square">
            <a:spAutoFit/>
          </a:bodyPr>
          <a:lstStyle/>
          <a:p>
            <a:r>
              <a:rPr lang="en-US" sz="2800" b="1" u="sng" dirty="0">
                <a:latin typeface="Century" panose="02040604050505020304" pitchFamily="18" charset="0"/>
              </a:rPr>
              <a:t>Responsibilities of the Position</a:t>
            </a:r>
          </a:p>
          <a:p>
            <a:r>
              <a:rPr lang="en-US" sz="2800" b="1" dirty="0">
                <a:latin typeface="Century" panose="02040604050505020304" pitchFamily="18" charset="0"/>
              </a:rPr>
              <a:t>•	The treasurer will disburse all money contributed to the local church budget, keeping accurate records of how money is spent.</a:t>
            </a:r>
          </a:p>
          <a:p>
            <a:r>
              <a:rPr lang="en-US" sz="2800" b="1" dirty="0">
                <a:latin typeface="Century" panose="02040604050505020304" pitchFamily="18" charset="0"/>
              </a:rPr>
              <a:t>•	This leader works with finances according to the guidelines established by the committee on finance for total fiduciary responsibility. This includes maintaining compliance with all applicable governmental tax guidelines.</a:t>
            </a:r>
          </a:p>
          <a:p>
            <a:r>
              <a:rPr lang="en-US" sz="2800" b="1" dirty="0">
                <a:latin typeface="Century" panose="02040604050505020304" pitchFamily="18" charset="0"/>
              </a:rPr>
              <a:t>•	The treasurer will send all world service and conference benevolence funds on hand to the conference treasurer each month.</a:t>
            </a:r>
          </a:p>
          <a:p>
            <a:r>
              <a:rPr lang="en-US" sz="2800" b="1" dirty="0">
                <a:latin typeface="Century" panose="02040604050505020304" pitchFamily="18" charset="0"/>
              </a:rPr>
              <a:t>•	The treasurer works with the financial secretary to maintain records of all funds received. Designated gifts and bequests are managed by the trustees in accordance with The Book of Discipline.</a:t>
            </a:r>
          </a:p>
        </p:txBody>
      </p:sp>
    </p:spTree>
    <p:extLst>
      <p:ext uri="{BB962C8B-B14F-4D97-AF65-F5344CB8AC3E}">
        <p14:creationId xmlns:p14="http://schemas.microsoft.com/office/powerpoint/2010/main" val="206731252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hammer.wav"/>
          </p:stSnd>
        </p:sndAc>
      </p:transition>
    </mc:Choice>
    <mc:Fallback xmlns="">
      <p:transition spd="slow">
        <p:random/>
        <p:sndAc>
          <p:stSnd>
            <p:snd r:embed="rId4" name="hammer.wav"/>
          </p:stSnd>
        </p:sndAc>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8A62D0-4F93-465E-989A-F3925D4D5113}"/>
              </a:ext>
            </a:extLst>
          </p:cNvPr>
          <p:cNvSpPr/>
          <p:nvPr/>
        </p:nvSpPr>
        <p:spPr>
          <a:xfrm>
            <a:off x="0" y="0"/>
            <a:ext cx="12192000" cy="4524315"/>
          </a:xfrm>
          <a:prstGeom prst="rect">
            <a:avLst/>
          </a:prstGeom>
        </p:spPr>
        <p:txBody>
          <a:bodyPr wrap="square">
            <a:spAutoFit/>
          </a:bodyPr>
          <a:lstStyle/>
          <a:p>
            <a:r>
              <a:rPr lang="en-US" b="1" dirty="0"/>
              <a:t>•	</a:t>
            </a:r>
            <a:r>
              <a:rPr lang="en-US" sz="3200" b="1" dirty="0">
                <a:latin typeface="Century" panose="02040604050505020304" pitchFamily="18" charset="0"/>
              </a:rPr>
              <a:t>This leader works with the financial secretary and chair of the committee on finance to make regular financial reports to the committee on finance, church council, the charge conference and, in some cases, the trustees.</a:t>
            </a:r>
          </a:p>
          <a:p>
            <a:r>
              <a:rPr lang="en-US" sz="3200" b="1" dirty="0">
                <a:latin typeface="Century" panose="02040604050505020304" pitchFamily="18" charset="0"/>
              </a:rPr>
              <a:t>•	There are three tasks not specifically assigned to the treasurer, financial secretary, or the chairperson of the committee on finance by the Discipline. Keeping these responsibilities separate is essential in maintaining segregation of duties. </a:t>
            </a:r>
          </a:p>
        </p:txBody>
      </p:sp>
    </p:spTree>
    <p:extLst>
      <p:ext uri="{BB962C8B-B14F-4D97-AF65-F5344CB8AC3E}">
        <p14:creationId xmlns:p14="http://schemas.microsoft.com/office/powerpoint/2010/main" val="54262250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cashreg.wav"/>
          </p:stSnd>
        </p:sndAc>
      </p:transition>
    </mc:Choice>
    <mc:Fallback xmlns="">
      <p:transition spd="slow">
        <p:random/>
        <p:sndAc>
          <p:stSnd>
            <p:snd r:embed="rId4" name="cashreg.wav"/>
          </p:stSnd>
        </p:sndAc>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F6EB59-6ABC-466E-A83A-75CB52DA4CFF}"/>
              </a:ext>
            </a:extLst>
          </p:cNvPr>
          <p:cNvSpPr/>
          <p:nvPr/>
        </p:nvSpPr>
        <p:spPr>
          <a:xfrm>
            <a:off x="132522" y="141238"/>
            <a:ext cx="11622157" cy="6247864"/>
          </a:xfrm>
          <a:prstGeom prst="rect">
            <a:avLst/>
          </a:prstGeom>
        </p:spPr>
        <p:txBody>
          <a:bodyPr wrap="square">
            <a:spAutoFit/>
          </a:bodyPr>
          <a:lstStyle/>
          <a:p>
            <a:r>
              <a:rPr lang="en-US" sz="4000" b="1" dirty="0">
                <a:latin typeface="Century" panose="02040604050505020304" pitchFamily="18" charset="0"/>
              </a:rPr>
              <a:t>These tasks are: </a:t>
            </a:r>
          </a:p>
          <a:p>
            <a:pPr marL="742950" indent="-742950">
              <a:buAutoNum type="arabicParenBoth"/>
            </a:pPr>
            <a:r>
              <a:rPr lang="en-US" sz="4000" b="1" dirty="0">
                <a:latin typeface="Century" panose="02040604050505020304" pitchFamily="18" charset="0"/>
              </a:rPr>
              <a:t>approving payments for expenditures; </a:t>
            </a:r>
          </a:p>
          <a:p>
            <a:r>
              <a:rPr lang="en-US" sz="4000" b="1" dirty="0">
                <a:latin typeface="Century" panose="02040604050505020304" pitchFamily="18" charset="0"/>
              </a:rPr>
              <a:t>(2) signing checks; </a:t>
            </a:r>
          </a:p>
          <a:p>
            <a:r>
              <a:rPr lang="en-US" sz="4000" b="1" dirty="0">
                <a:latin typeface="Century" panose="02040604050505020304" pitchFamily="18" charset="0"/>
              </a:rPr>
              <a:t>(3) reconciling bank accounts. </a:t>
            </a:r>
          </a:p>
          <a:p>
            <a:r>
              <a:rPr lang="en-US" sz="4000" b="1" dirty="0">
                <a:latin typeface="Century" panose="02040604050505020304" pitchFamily="18" charset="0"/>
              </a:rPr>
              <a:t>-While the treasurer, financial secretary, or finance chairperson may be authorized to do any one of these tasks, no person should be authorized to do more than one. No persons related to one another should perform any two or more of these three tasks.</a:t>
            </a:r>
          </a:p>
        </p:txBody>
      </p:sp>
    </p:spTree>
    <p:extLst>
      <p:ext uri="{BB962C8B-B14F-4D97-AF65-F5344CB8AC3E}">
        <p14:creationId xmlns:p14="http://schemas.microsoft.com/office/powerpoint/2010/main" val="377614325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1314A-8F1F-43CD-96A5-28E92A6899BF}"/>
              </a:ext>
            </a:extLst>
          </p:cNvPr>
          <p:cNvSpPr>
            <a:spLocks noGrp="1"/>
          </p:cNvSpPr>
          <p:nvPr>
            <p:ph type="title"/>
          </p:nvPr>
        </p:nvSpPr>
        <p:spPr>
          <a:xfrm>
            <a:off x="987425" y="138342"/>
            <a:ext cx="10058402" cy="781878"/>
          </a:xfrm>
        </p:spPr>
        <p:txBody>
          <a:bodyPr/>
          <a:lstStyle/>
          <a:p>
            <a:r>
              <a:rPr lang="en-US" dirty="0"/>
              <a:t>Membership Secretary</a:t>
            </a:r>
          </a:p>
        </p:txBody>
      </p:sp>
      <p:sp>
        <p:nvSpPr>
          <p:cNvPr id="3" name="Content Placeholder 2">
            <a:extLst>
              <a:ext uri="{FF2B5EF4-FFF2-40B4-BE49-F238E27FC236}">
                <a16:creationId xmlns:a16="http://schemas.microsoft.com/office/drawing/2014/main" id="{D3108EE5-8898-4265-A712-1E80BE73ED26}"/>
              </a:ext>
            </a:extLst>
          </p:cNvPr>
          <p:cNvSpPr>
            <a:spLocks noGrp="1"/>
          </p:cNvSpPr>
          <p:nvPr>
            <p:ph sz="half" idx="1"/>
          </p:nvPr>
        </p:nvSpPr>
        <p:spPr>
          <a:xfrm>
            <a:off x="251791" y="920220"/>
            <a:ext cx="5768009" cy="5093357"/>
          </a:xfrm>
        </p:spPr>
        <p:txBody>
          <a:bodyPr>
            <a:normAutofit/>
          </a:bodyPr>
          <a:lstStyle/>
          <a:p>
            <a:r>
              <a:rPr lang="en-US" sz="2800" dirty="0">
                <a:latin typeface="Arial Black" panose="020B0A04020102020204" pitchFamily="34" charset="0"/>
              </a:rPr>
              <a:t>An effective membership secretary will keep accurate membership records, will help the congregation know its current reality, and will build a plan for growth in professions of faith, baptisms, members, and discipleship</a:t>
            </a:r>
          </a:p>
        </p:txBody>
      </p:sp>
      <p:sp>
        <p:nvSpPr>
          <p:cNvPr id="4" name="Content Placeholder 3">
            <a:extLst>
              <a:ext uri="{FF2B5EF4-FFF2-40B4-BE49-F238E27FC236}">
                <a16:creationId xmlns:a16="http://schemas.microsoft.com/office/drawing/2014/main" id="{74779BBB-F914-4813-B093-859870F5D376}"/>
              </a:ext>
            </a:extLst>
          </p:cNvPr>
          <p:cNvSpPr>
            <a:spLocks noGrp="1"/>
          </p:cNvSpPr>
          <p:nvPr>
            <p:ph sz="half" idx="2"/>
          </p:nvPr>
        </p:nvSpPr>
        <p:spPr>
          <a:xfrm>
            <a:off x="5764804" y="672353"/>
            <a:ext cx="6312647" cy="6047305"/>
          </a:xfrm>
        </p:spPr>
        <p:txBody>
          <a:bodyPr>
            <a:normAutofit/>
          </a:bodyPr>
          <a:lstStyle/>
          <a:p>
            <a:r>
              <a:rPr lang="en-US" sz="2500" dirty="0">
                <a:latin typeface="Arial Black" panose="020B0A04020102020204" pitchFamily="34" charset="0"/>
              </a:rPr>
              <a:t>The membership secretary position will be enhanced by a person who has gifts of servanthood, helping, and administration. The membership secretary needs to be an adaptable person who understands the changing cultural understanding of membership and can work with individuals and the pastor to facilitate membership categories of The Book of Discipline of The United Methodist Church. </a:t>
            </a:r>
          </a:p>
        </p:txBody>
      </p:sp>
    </p:spTree>
    <p:extLst>
      <p:ext uri="{BB962C8B-B14F-4D97-AF65-F5344CB8AC3E}">
        <p14:creationId xmlns:p14="http://schemas.microsoft.com/office/powerpoint/2010/main" val="152259643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50F10A-A49C-4B50-8A34-2934D77FE588}"/>
              </a:ext>
            </a:extLst>
          </p:cNvPr>
          <p:cNvSpPr/>
          <p:nvPr/>
        </p:nvSpPr>
        <p:spPr>
          <a:xfrm>
            <a:off x="132523" y="335846"/>
            <a:ext cx="11728174" cy="6370975"/>
          </a:xfrm>
          <a:prstGeom prst="rect">
            <a:avLst/>
          </a:prstGeom>
        </p:spPr>
        <p:txBody>
          <a:bodyPr wrap="square">
            <a:spAutoFit/>
          </a:bodyPr>
          <a:lstStyle/>
          <a:p>
            <a:r>
              <a:rPr lang="en-US" sz="2400" b="1" u="sng" dirty="0">
                <a:latin typeface="Arial Black" panose="020B0A04020102020204" pitchFamily="34" charset="0"/>
              </a:rPr>
              <a:t>Responsibilities of the Position</a:t>
            </a:r>
          </a:p>
          <a:p>
            <a:r>
              <a:rPr lang="en-US" sz="2400" dirty="0">
                <a:latin typeface="Arial Black" panose="020B0A04020102020204" pitchFamily="34" charset="0"/>
              </a:rPr>
              <a:t>•	This person works with the pastor to keep accurate records for all membership rolls (baptized members, professing members, constituents, affiliate members, associate members, people removed from the roll of professing members, people removed from the roll of baptized members), reporting annually to the charge conference.</a:t>
            </a:r>
          </a:p>
          <a:p>
            <a:r>
              <a:rPr lang="en-US" sz="2400" dirty="0">
                <a:latin typeface="Arial Black" panose="020B0A04020102020204" pitchFamily="34" charset="0"/>
              </a:rPr>
              <a:t>•	This person maintains a list of members received and those to be removed from the rolls. The Book of Discipline of The United Methodist Church defines categories of membership and the process for removal of members.</a:t>
            </a:r>
          </a:p>
          <a:p>
            <a:r>
              <a:rPr lang="en-US" sz="2400" dirty="0">
                <a:latin typeface="Arial Black" panose="020B0A04020102020204" pitchFamily="34" charset="0"/>
              </a:rPr>
              <a:t>•	This person is accountable to the charge conference through the church council.</a:t>
            </a:r>
          </a:p>
          <a:p>
            <a:r>
              <a:rPr lang="en-US" sz="2400" dirty="0">
                <a:latin typeface="Arial Black" panose="020B0A04020102020204" pitchFamily="34" charset="0"/>
              </a:rPr>
              <a:t>•	This person understands and maintains the membership records (¶230, Book of Discipline), helps conduct the annual membership audit (¶231, The Discipline) and provides an annual report of members attending colleges and universities (¶ 232).</a:t>
            </a:r>
          </a:p>
        </p:txBody>
      </p:sp>
    </p:spTree>
    <p:extLst>
      <p:ext uri="{BB962C8B-B14F-4D97-AF65-F5344CB8AC3E}">
        <p14:creationId xmlns:p14="http://schemas.microsoft.com/office/powerpoint/2010/main" val="160547920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01084-EA00-459B-8D92-D2D4590FCFED}"/>
              </a:ext>
            </a:extLst>
          </p:cNvPr>
          <p:cNvSpPr>
            <a:spLocks noGrp="1"/>
          </p:cNvSpPr>
          <p:nvPr>
            <p:ph type="title"/>
          </p:nvPr>
        </p:nvSpPr>
        <p:spPr>
          <a:xfrm>
            <a:off x="879681" y="164846"/>
            <a:ext cx="10058402" cy="432801"/>
          </a:xfrm>
        </p:spPr>
        <p:txBody>
          <a:bodyPr>
            <a:normAutofit fontScale="90000"/>
          </a:bodyPr>
          <a:lstStyle/>
          <a:p>
            <a:r>
              <a:rPr lang="en-US" b="1" dirty="0">
                <a:latin typeface="Century" panose="02040604050505020304" pitchFamily="18" charset="0"/>
              </a:rPr>
              <a:t>Chair of Church Leadership Team/Church Council/</a:t>
            </a:r>
          </a:p>
        </p:txBody>
      </p:sp>
      <p:sp>
        <p:nvSpPr>
          <p:cNvPr id="3" name="Content Placeholder 2">
            <a:extLst>
              <a:ext uri="{FF2B5EF4-FFF2-40B4-BE49-F238E27FC236}">
                <a16:creationId xmlns:a16="http://schemas.microsoft.com/office/drawing/2014/main" id="{9C761FB5-C278-4DC6-A6FE-669967DDA237}"/>
              </a:ext>
            </a:extLst>
          </p:cNvPr>
          <p:cNvSpPr>
            <a:spLocks noGrp="1"/>
          </p:cNvSpPr>
          <p:nvPr>
            <p:ph sz="half" idx="1"/>
          </p:nvPr>
        </p:nvSpPr>
        <p:spPr>
          <a:xfrm>
            <a:off x="119270" y="597648"/>
            <a:ext cx="6156024" cy="6095506"/>
          </a:xfrm>
        </p:spPr>
        <p:txBody>
          <a:bodyPr>
            <a:noAutofit/>
          </a:bodyPr>
          <a:lstStyle/>
          <a:p>
            <a:r>
              <a:rPr lang="en-US" sz="1700" b="1" dirty="0"/>
              <a:t>•</a:t>
            </a:r>
            <a:r>
              <a:rPr lang="en-US" sz="1700" b="1" dirty="0">
                <a:latin typeface="Arial Black" panose="020B0A04020102020204" pitchFamily="34" charset="0"/>
              </a:rPr>
              <a:t>	This leader meets and works with the pastor, lay leader, and others to fulfill the mission of the church.</a:t>
            </a:r>
          </a:p>
          <a:p>
            <a:r>
              <a:rPr lang="en-US" sz="1700" b="1" dirty="0">
                <a:latin typeface="Arial Black" panose="020B0A04020102020204" pitchFamily="34" charset="0"/>
              </a:rPr>
              <a:t>•	The leadership team chair, along with the pastor and lay leader, are the primary spokespersons for the vision and mission of the church and encourage all other ministry leaders.</a:t>
            </a:r>
          </a:p>
          <a:p>
            <a:r>
              <a:rPr lang="en-US" sz="1700" b="1" dirty="0">
                <a:latin typeface="Arial Black" panose="020B0A04020102020204" pitchFamily="34" charset="0"/>
              </a:rPr>
              <a:t>•	This person should organize an annual planning meeting for church vision and ministry goals.</a:t>
            </a:r>
          </a:p>
          <a:p>
            <a:r>
              <a:rPr lang="en-US" sz="1700" b="1" dirty="0">
                <a:latin typeface="Arial Black" panose="020B0A04020102020204" pitchFamily="34" charset="0"/>
              </a:rPr>
              <a:t>•	This person should become familiar with United Methodist resources and organization.</a:t>
            </a:r>
          </a:p>
          <a:p>
            <a:r>
              <a:rPr lang="en-US" sz="1700" b="1" dirty="0">
                <a:latin typeface="Arial Black" panose="020B0A04020102020204" pitchFamily="34" charset="0"/>
              </a:rPr>
              <a:t>•	During the year, this leader prepares and communicates the agenda for meetings, leads the meetings, follows up actions by assigning responsibility for implementation, coordinates the activities of the leadership team, and maintains a healthy and growing spiritual life.</a:t>
            </a:r>
          </a:p>
          <a:p>
            <a:endParaRPr lang="en-US" sz="1700" b="1" dirty="0"/>
          </a:p>
        </p:txBody>
      </p:sp>
      <p:sp>
        <p:nvSpPr>
          <p:cNvPr id="4" name="Content Placeholder 3">
            <a:extLst>
              <a:ext uri="{FF2B5EF4-FFF2-40B4-BE49-F238E27FC236}">
                <a16:creationId xmlns:a16="http://schemas.microsoft.com/office/drawing/2014/main" id="{E0718FC1-E6D6-4C36-9366-BB0DF3951ABC}"/>
              </a:ext>
            </a:extLst>
          </p:cNvPr>
          <p:cNvSpPr>
            <a:spLocks noGrp="1"/>
          </p:cNvSpPr>
          <p:nvPr>
            <p:ph sz="half" idx="2"/>
          </p:nvPr>
        </p:nvSpPr>
        <p:spPr>
          <a:xfrm>
            <a:off x="6172199" y="844422"/>
            <a:ext cx="5900529" cy="5848731"/>
          </a:xfrm>
        </p:spPr>
        <p:txBody>
          <a:bodyPr>
            <a:normAutofit fontScale="70000" lnSpcReduction="20000"/>
          </a:bodyPr>
          <a:lstStyle/>
          <a:p>
            <a:r>
              <a:rPr lang="en-US" sz="2900" b="1" dirty="0">
                <a:latin typeface="Arial Black" panose="020B0A04020102020204" pitchFamily="34" charset="0"/>
              </a:rPr>
              <a:t>Responsibilities of the Committee</a:t>
            </a:r>
          </a:p>
          <a:p>
            <a:pPr lvl="0"/>
            <a:r>
              <a:rPr lang="en-US" sz="2900" b="1" dirty="0">
                <a:latin typeface="Arial Black" panose="020B0A04020102020204" pitchFamily="34" charset="0"/>
              </a:rPr>
              <a:t>The leadership team is accountable to the charge conference and serves as the executive agency of the charge conference between meetings to oversee the administration and ministry of the congregation.</a:t>
            </a:r>
          </a:p>
          <a:p>
            <a:pPr lvl="0"/>
            <a:r>
              <a:rPr lang="en-US" sz="2900" b="1" dirty="0">
                <a:latin typeface="Arial Black" panose="020B0A04020102020204" pitchFamily="34" charset="0"/>
              </a:rPr>
              <a:t>The team determines God’s call to the congregation for ministry that is transformative.</a:t>
            </a:r>
          </a:p>
          <a:p>
            <a:pPr lvl="0"/>
            <a:r>
              <a:rPr lang="en-US" sz="2900" b="1" dirty="0">
                <a:latin typeface="Arial Black" panose="020B0A04020102020204" pitchFamily="34" charset="0"/>
              </a:rPr>
              <a:t>The team initiates planning, establishes goals, implements action plans, and evaluates effectiveness for congregational ministries of nurture, outreach, witness, and administration.</a:t>
            </a:r>
          </a:p>
          <a:p>
            <a:endParaRPr lang="en-US" dirty="0"/>
          </a:p>
        </p:txBody>
      </p:sp>
    </p:spTree>
    <p:extLst>
      <p:ext uri="{BB962C8B-B14F-4D97-AF65-F5344CB8AC3E}">
        <p14:creationId xmlns:p14="http://schemas.microsoft.com/office/powerpoint/2010/main" val="394602078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1200C-7D33-40B8-8BEA-B34A43E965B7}"/>
              </a:ext>
            </a:extLst>
          </p:cNvPr>
          <p:cNvSpPr>
            <a:spLocks noGrp="1"/>
          </p:cNvSpPr>
          <p:nvPr>
            <p:ph type="title"/>
          </p:nvPr>
        </p:nvSpPr>
        <p:spPr>
          <a:xfrm>
            <a:off x="1142999" y="99392"/>
            <a:ext cx="10058402" cy="934278"/>
          </a:xfrm>
        </p:spPr>
        <p:txBody>
          <a:bodyPr>
            <a:normAutofit fontScale="90000"/>
          </a:bodyPr>
          <a:lstStyle/>
          <a:p>
            <a:r>
              <a:rPr lang="en-US" dirty="0"/>
              <a:t>Nurture, Outreach, And Witness Ministries Coordinator(s)</a:t>
            </a:r>
          </a:p>
        </p:txBody>
      </p:sp>
      <p:sp>
        <p:nvSpPr>
          <p:cNvPr id="3" name="Content Placeholder 2">
            <a:extLst>
              <a:ext uri="{FF2B5EF4-FFF2-40B4-BE49-F238E27FC236}">
                <a16:creationId xmlns:a16="http://schemas.microsoft.com/office/drawing/2014/main" id="{D4AA9419-85D1-46CA-80FF-E991AA73D498}"/>
              </a:ext>
            </a:extLst>
          </p:cNvPr>
          <p:cNvSpPr>
            <a:spLocks noGrp="1"/>
          </p:cNvSpPr>
          <p:nvPr>
            <p:ph sz="half" idx="1"/>
          </p:nvPr>
        </p:nvSpPr>
        <p:spPr>
          <a:xfrm>
            <a:off x="132522" y="1033670"/>
            <a:ext cx="5887278" cy="5519530"/>
          </a:xfrm>
        </p:spPr>
        <p:txBody>
          <a:bodyPr>
            <a:normAutofit/>
          </a:bodyPr>
          <a:lstStyle/>
          <a:p>
            <a:r>
              <a:rPr lang="en-US" b="1" dirty="0">
                <a:latin typeface="Arial Black" panose="020B0A04020102020204" pitchFamily="34" charset="0"/>
              </a:rPr>
              <a:t>Some congregations organize ministry planning and implementation into the areas of nurture (education, worship, Christian formation, membership care, small groups and stewardship), outreach (ministries of compassion, justice, and advocacy), and witness (evangelism, communications, lay speaking, and lay service)</a:t>
            </a:r>
          </a:p>
        </p:txBody>
      </p:sp>
      <p:sp>
        <p:nvSpPr>
          <p:cNvPr id="4" name="Content Placeholder 3">
            <a:extLst>
              <a:ext uri="{FF2B5EF4-FFF2-40B4-BE49-F238E27FC236}">
                <a16:creationId xmlns:a16="http://schemas.microsoft.com/office/drawing/2014/main" id="{C0AFA2F8-9011-4CED-A19A-3B592A02A38A}"/>
              </a:ext>
            </a:extLst>
          </p:cNvPr>
          <p:cNvSpPr>
            <a:spLocks noGrp="1"/>
          </p:cNvSpPr>
          <p:nvPr>
            <p:ph sz="half" idx="2"/>
          </p:nvPr>
        </p:nvSpPr>
        <p:spPr>
          <a:xfrm>
            <a:off x="6172200" y="781879"/>
            <a:ext cx="5884104" cy="5976730"/>
          </a:xfrm>
        </p:spPr>
        <p:txBody>
          <a:bodyPr>
            <a:normAutofit/>
          </a:bodyPr>
          <a:lstStyle/>
          <a:p>
            <a:r>
              <a:rPr lang="en-US" b="1" dirty="0">
                <a:latin typeface="Arial Black" panose="020B0A04020102020204" pitchFamily="34" charset="0"/>
              </a:rPr>
              <a:t>Effective ministry teams will address the concerns and conditions of people in their congregations and communities so that they may grow in their spiritual lives and become better equipped for life as Christian disciples. Leaders of nurture, outreach, and witness will work together to plan and implement ministries that help the church fulfill its mission.</a:t>
            </a:r>
          </a:p>
        </p:txBody>
      </p:sp>
    </p:spTree>
    <p:extLst>
      <p:ext uri="{BB962C8B-B14F-4D97-AF65-F5344CB8AC3E}">
        <p14:creationId xmlns:p14="http://schemas.microsoft.com/office/powerpoint/2010/main" val="996746543"/>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86623E-FFAC-4D18-A375-8DE5E4D17D40}"/>
              </a:ext>
            </a:extLst>
          </p:cNvPr>
          <p:cNvSpPr/>
          <p:nvPr/>
        </p:nvSpPr>
        <p:spPr>
          <a:xfrm>
            <a:off x="0" y="168248"/>
            <a:ext cx="12192000" cy="6555641"/>
          </a:xfrm>
          <a:prstGeom prst="rect">
            <a:avLst/>
          </a:prstGeom>
        </p:spPr>
        <p:txBody>
          <a:bodyPr wrap="square">
            <a:spAutoFit/>
          </a:bodyPr>
          <a:lstStyle/>
          <a:p>
            <a:r>
              <a:rPr lang="en-US" dirty="0"/>
              <a:t>•	</a:t>
            </a:r>
            <a:r>
              <a:rPr lang="en-US" sz="2800" b="1" dirty="0">
                <a:latin typeface="Arial Black" panose="020B0A04020102020204" pitchFamily="34" charset="0"/>
              </a:rPr>
              <a:t>Leaders of discipleship ministries benefit from having one or more of these spiritual gifts: servanthood, faith, teaching, exhortation (encouragement), leadership, compassion, knowledge, helping, and administration. These leaders must have a genuine interest in helping others deepen their relationships with God and with people, and then lead from the strengths of their spiritual gifts. They should have an interest in researching, planning, and implementing ministry. They need to listen well and communicate with people of all ages in the congregation and community. They need to be able to build ministry teams and work well with others––individually and in groups.</a:t>
            </a:r>
          </a:p>
          <a:p>
            <a:r>
              <a:rPr lang="en-US" sz="2800" b="1" dirty="0">
                <a:latin typeface="Arial Black" panose="020B0A04020102020204" pitchFamily="34" charset="0"/>
              </a:rPr>
              <a:t>•	These leaders must have a passionate interest for the ministry area they coordinate as well as the ability to collaborate for holistic discipleship ministry.</a:t>
            </a:r>
          </a:p>
        </p:txBody>
      </p:sp>
    </p:spTree>
    <p:extLst>
      <p:ext uri="{BB962C8B-B14F-4D97-AF65-F5344CB8AC3E}">
        <p14:creationId xmlns:p14="http://schemas.microsoft.com/office/powerpoint/2010/main" val="261432804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423A0E-554B-4AAC-8D39-D0C39B7A4143}"/>
              </a:ext>
            </a:extLst>
          </p:cNvPr>
          <p:cNvSpPr/>
          <p:nvPr/>
        </p:nvSpPr>
        <p:spPr>
          <a:xfrm>
            <a:off x="0" y="106017"/>
            <a:ext cx="11701670" cy="6524863"/>
          </a:xfrm>
          <a:prstGeom prst="rect">
            <a:avLst/>
          </a:prstGeom>
        </p:spPr>
        <p:txBody>
          <a:bodyPr wrap="square">
            <a:spAutoFit/>
          </a:bodyPr>
          <a:lstStyle/>
          <a:p>
            <a:r>
              <a:rPr lang="en-US" sz="1900" b="1" i="1" u="sng" dirty="0">
                <a:latin typeface="Century" panose="02040604050505020304" pitchFamily="18" charset="0"/>
              </a:rPr>
              <a:t>Responsibilities of the Chairperson</a:t>
            </a:r>
          </a:p>
          <a:p>
            <a:r>
              <a:rPr lang="en-US" sz="1900" b="1" dirty="0">
                <a:latin typeface="Century" panose="02040604050505020304" pitchFamily="18" charset="0"/>
              </a:rPr>
              <a:t>Throughout the year, all ministry leaders need to maintain healthy and growing personal spiritual lives and lead ministry teams to do the same. The ministry teams should engage in biblical and theological reflection about the mission of the church. These leaders guide the work of ministry groups during the year, including planning the agendas and presiding at meetings. These leaders are accountable directly to the charge conference or through the church leadership team, if one exists</a:t>
            </a:r>
            <a:r>
              <a:rPr lang="en-US" sz="1900" dirty="0">
                <a:latin typeface="Century" panose="02040604050505020304" pitchFamily="18" charset="0"/>
              </a:rPr>
              <a:t>.</a:t>
            </a:r>
          </a:p>
          <a:p>
            <a:endParaRPr lang="en-US" sz="1900" dirty="0">
              <a:latin typeface="Century" panose="02040604050505020304" pitchFamily="18" charset="0"/>
            </a:endParaRPr>
          </a:p>
          <a:p>
            <a:r>
              <a:rPr lang="en-US" sz="1900" b="1" i="1" u="sng" dirty="0">
                <a:latin typeface="Century" panose="02040604050505020304" pitchFamily="18" charset="0"/>
              </a:rPr>
              <a:t>Common Responsibilities of These Ministry Teams</a:t>
            </a:r>
          </a:p>
          <a:p>
            <a:r>
              <a:rPr lang="en-US" sz="1900" dirty="0">
                <a:latin typeface="Century" panose="02040604050505020304" pitchFamily="18" charset="0"/>
              </a:rPr>
              <a:t>•	</a:t>
            </a:r>
            <a:r>
              <a:rPr lang="en-US" sz="1900" b="1" dirty="0">
                <a:latin typeface="Century" panose="02040604050505020304" pitchFamily="18" charset="0"/>
              </a:rPr>
              <a:t>Each team is familiar with the overall goals of the congregation and understands how its ministry contributes to those goals. Short-term teams may form and disband throughout the year to implement specific ministries. Ministry projects shape the congregation and beyond into the community, building networks with existing organizations, other congregations, people, and resources to fulfill the mission of the church.</a:t>
            </a:r>
          </a:p>
          <a:p>
            <a:r>
              <a:rPr lang="en-US" sz="1900" b="1" dirty="0">
                <a:latin typeface="Century" panose="02040604050505020304" pitchFamily="18" charset="0"/>
              </a:rPr>
              <a:t>•	The nurture team coordinates, plans, carries out, and evaluates the congregation’s ministry in the areas of member care, worship, and educational experiences, including the church school, small groups, regular and special worship services, stewardship formation, and member visitation.</a:t>
            </a:r>
          </a:p>
          <a:p>
            <a:r>
              <a:rPr lang="en-US" sz="1900" b="1" dirty="0">
                <a:latin typeface="Century" panose="02040604050505020304" pitchFamily="18" charset="0"/>
              </a:rPr>
              <a:t>•	The outreach team coordinates, plans, carries out, and evaluates the congregation’s outreach ministries, including missions, health and welfare, Christian unity and interreligious concerns, church and society issues, religion and race, and status and role of women.</a:t>
            </a:r>
          </a:p>
          <a:p>
            <a:r>
              <a:rPr lang="en-US" sz="1900" b="1" dirty="0">
                <a:latin typeface="Century" panose="02040604050505020304" pitchFamily="18" charset="0"/>
              </a:rPr>
              <a:t>•	The witness team coordinates, plans, carries out, and evaluates the congregation’s witness ministries, helping all know and respond to the love of God in Christ. This includes planning evangelistic outreach and setting goals for congregational growth, visitation, and membership care.</a:t>
            </a:r>
          </a:p>
        </p:txBody>
      </p:sp>
    </p:spTree>
    <p:extLst>
      <p:ext uri="{BB962C8B-B14F-4D97-AF65-F5344CB8AC3E}">
        <p14:creationId xmlns:p14="http://schemas.microsoft.com/office/powerpoint/2010/main" val="200610125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4" name="drumroll.wav"/>
          </p:stSnd>
        </p:sndAc>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D15507-8EF3-40C5-BECD-6F085BD65B0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72277" y="967409"/>
            <a:ext cx="6122505" cy="348532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TextBox 9">
            <a:extLst>
              <a:ext uri="{FF2B5EF4-FFF2-40B4-BE49-F238E27FC236}">
                <a16:creationId xmlns:a16="http://schemas.microsoft.com/office/drawing/2014/main" id="{7188FFD3-80CD-426E-B6A9-089840617AB0}"/>
              </a:ext>
            </a:extLst>
          </p:cNvPr>
          <p:cNvSpPr txBox="1"/>
          <p:nvPr/>
        </p:nvSpPr>
        <p:spPr>
          <a:xfrm>
            <a:off x="331304" y="2298156"/>
            <a:ext cx="3184915" cy="369332"/>
          </a:xfrm>
          <a:prstGeom prst="rect">
            <a:avLst/>
          </a:prstGeom>
          <a:noFill/>
        </p:spPr>
        <p:txBody>
          <a:bodyPr wrap="square" rtlCol="0">
            <a:spAutoFit/>
          </a:bodyPr>
          <a:lstStyle/>
          <a:p>
            <a:r>
              <a:rPr lang="en-US" sz="900">
                <a:hlinkClick r:id="rId5" tooltip="http://shawchapel.org/home/2014/6/17/singles-ministries-in-sumtercolumbia-area-churches-protestan.html"/>
              </a:rPr>
              <a:t>This Photo</a:t>
            </a:r>
            <a:r>
              <a:rPr lang="en-US" sz="900"/>
              <a:t> by Unknown Author is licensed under </a:t>
            </a:r>
            <a:r>
              <a:rPr lang="en-US" sz="900">
                <a:hlinkClick r:id="rId6" tooltip="https://creativecommons.org/licenses/by-sa/3.0/"/>
              </a:rPr>
              <a:t>CC BY-SA</a:t>
            </a:r>
            <a:endParaRPr lang="en-US" sz="900"/>
          </a:p>
        </p:txBody>
      </p:sp>
      <p:pic>
        <p:nvPicPr>
          <p:cNvPr id="12" name="Picture 11">
            <a:extLst>
              <a:ext uri="{FF2B5EF4-FFF2-40B4-BE49-F238E27FC236}">
                <a16:creationId xmlns:a16="http://schemas.microsoft.com/office/drawing/2014/main" id="{00A0BE1F-DB79-4846-8CAE-F6942AB5FF21}"/>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787426" y="967409"/>
            <a:ext cx="4461911" cy="48834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3" name="TextBox 12">
            <a:extLst>
              <a:ext uri="{FF2B5EF4-FFF2-40B4-BE49-F238E27FC236}">
                <a16:creationId xmlns:a16="http://schemas.microsoft.com/office/drawing/2014/main" id="{C8ED2C87-F3E8-44FC-8FE9-DF3309C81BE1}"/>
              </a:ext>
            </a:extLst>
          </p:cNvPr>
          <p:cNvSpPr txBox="1"/>
          <p:nvPr/>
        </p:nvSpPr>
        <p:spPr>
          <a:xfrm>
            <a:off x="6787427" y="5949412"/>
            <a:ext cx="4251634" cy="230832"/>
          </a:xfrm>
          <a:prstGeom prst="rect">
            <a:avLst/>
          </a:prstGeom>
          <a:noFill/>
        </p:spPr>
        <p:txBody>
          <a:bodyPr wrap="square" rtlCol="0">
            <a:spAutoFit/>
          </a:bodyPr>
          <a:lstStyle/>
          <a:p>
            <a:r>
              <a:rPr lang="en-US" sz="900">
                <a:hlinkClick r:id="rId8" tooltip="http://mysimplethoughtsonline.blogspot.com/2012/10/october-2012-20th-national-childrens.html"/>
              </a:rPr>
              <a:t>This Photo</a:t>
            </a:r>
            <a:r>
              <a:rPr lang="en-US" sz="900"/>
              <a:t> by Unknown Author is licensed under </a:t>
            </a:r>
            <a:r>
              <a:rPr lang="en-US" sz="900">
                <a:hlinkClick r:id="rId9" tooltip="https://creativecommons.org/licenses/by-nc-nd/3.0/"/>
              </a:rPr>
              <a:t>CC BY-NC-ND</a:t>
            </a:r>
            <a:endParaRPr lang="en-US" sz="900"/>
          </a:p>
        </p:txBody>
      </p:sp>
    </p:spTree>
    <p:extLst>
      <p:ext uri="{BB962C8B-B14F-4D97-AF65-F5344CB8AC3E}">
        <p14:creationId xmlns:p14="http://schemas.microsoft.com/office/powerpoint/2010/main" val="3601442228"/>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10" name="drumroll.wav"/>
          </p:stSnd>
        </p:sndAc>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D4F02-1B97-4250-BBAE-D45B65BCBA0A}"/>
              </a:ext>
            </a:extLst>
          </p:cNvPr>
          <p:cNvSpPr>
            <a:spLocks noGrp="1"/>
          </p:cNvSpPr>
          <p:nvPr>
            <p:ph type="title"/>
          </p:nvPr>
        </p:nvSpPr>
        <p:spPr>
          <a:xfrm>
            <a:off x="990598" y="62545"/>
            <a:ext cx="10889975" cy="781878"/>
          </a:xfrm>
        </p:spPr>
        <p:txBody>
          <a:bodyPr>
            <a:normAutofit fontScale="90000"/>
          </a:bodyPr>
          <a:lstStyle/>
          <a:p>
            <a:r>
              <a:rPr lang="en-US" u="sng" dirty="0"/>
              <a:t>Youth Children young Adult Ministries Coordinator</a:t>
            </a:r>
          </a:p>
        </p:txBody>
      </p:sp>
      <p:sp>
        <p:nvSpPr>
          <p:cNvPr id="3" name="Content Placeholder 2">
            <a:extLst>
              <a:ext uri="{FF2B5EF4-FFF2-40B4-BE49-F238E27FC236}">
                <a16:creationId xmlns:a16="http://schemas.microsoft.com/office/drawing/2014/main" id="{D0FDE2D2-24B2-45B9-8F15-BE490327BE80}"/>
              </a:ext>
            </a:extLst>
          </p:cNvPr>
          <p:cNvSpPr>
            <a:spLocks noGrp="1"/>
          </p:cNvSpPr>
          <p:nvPr>
            <p:ph sz="half" idx="1"/>
          </p:nvPr>
        </p:nvSpPr>
        <p:spPr>
          <a:xfrm>
            <a:off x="159026" y="844423"/>
            <a:ext cx="5860774" cy="5951032"/>
          </a:xfrm>
        </p:spPr>
        <p:txBody>
          <a:bodyPr>
            <a:normAutofit fontScale="77500" lnSpcReduction="20000"/>
          </a:bodyPr>
          <a:lstStyle/>
          <a:p>
            <a:r>
              <a:rPr lang="en-US" sz="2800" b="1" dirty="0">
                <a:latin typeface="Century" panose="02040604050505020304" pitchFamily="18" charset="0"/>
              </a:rPr>
              <a:t>An effective youth ministries coordinator will work with other church and community leaders to address the needs of youth and maximize opportunities so that all youth grow in strength and wisdom. Youth ministry shall be for, with, and by youth. Youth in your congregation and community will grow in faith as Christian disciples.</a:t>
            </a:r>
          </a:p>
        </p:txBody>
      </p:sp>
      <p:sp>
        <p:nvSpPr>
          <p:cNvPr id="4" name="Content Placeholder 3">
            <a:extLst>
              <a:ext uri="{FF2B5EF4-FFF2-40B4-BE49-F238E27FC236}">
                <a16:creationId xmlns:a16="http://schemas.microsoft.com/office/drawing/2014/main" id="{3CF3CF86-2B1E-43CF-8EA7-88C971B11E6C}"/>
              </a:ext>
            </a:extLst>
          </p:cNvPr>
          <p:cNvSpPr>
            <a:spLocks noGrp="1"/>
          </p:cNvSpPr>
          <p:nvPr>
            <p:ph sz="half" idx="2"/>
          </p:nvPr>
        </p:nvSpPr>
        <p:spPr>
          <a:xfrm>
            <a:off x="6019800" y="844422"/>
            <a:ext cx="6013174" cy="5834673"/>
          </a:xfrm>
        </p:spPr>
        <p:txBody>
          <a:bodyPr>
            <a:normAutofit fontScale="77500" lnSpcReduction="20000"/>
          </a:bodyPr>
          <a:lstStyle/>
          <a:p>
            <a:r>
              <a:rPr lang="en-US" dirty="0"/>
              <a:t>•	</a:t>
            </a:r>
            <a:r>
              <a:rPr lang="en-US" dirty="0">
                <a:latin typeface="Arial Black" panose="020B0A04020102020204" pitchFamily="34" charset="0"/>
              </a:rPr>
              <a:t>The youth coordinator benefits from having one or more of these spiritual gifts:  servanthood, teaching, exhortation (encouragement), leadership, administration, helping, and shepherding. This leader should show evidence of passion for youth ministry, prior effective ministry leadership, and evidence of active and growing discipleship. This person demonstrates a basic knowledge of youth development.</a:t>
            </a:r>
          </a:p>
          <a:p>
            <a:r>
              <a:rPr lang="en-US" dirty="0">
                <a:latin typeface="Arial Black" panose="020B0A04020102020204" pitchFamily="34" charset="0"/>
              </a:rPr>
              <a:t>•	Useful skills for this position are the ability to listen to and communicate with people of all ages and the ability to work with other adults, youth ministry leaders, and youth. Other skills needed include the ability to delegate responsibility and follow up to complete tasks.</a:t>
            </a:r>
          </a:p>
          <a:p>
            <a:r>
              <a:rPr lang="en-US" dirty="0">
                <a:latin typeface="Arial Black" panose="020B0A04020102020204" pitchFamily="34" charset="0"/>
              </a:rPr>
              <a:t>•	This leader should show genuine interest in responding to the needs and concerns of youth in the community.</a:t>
            </a:r>
          </a:p>
          <a:p>
            <a:endParaRPr lang="en-US" dirty="0"/>
          </a:p>
        </p:txBody>
      </p:sp>
      <p:pic>
        <p:nvPicPr>
          <p:cNvPr id="6" name="Picture 5">
            <a:extLst>
              <a:ext uri="{FF2B5EF4-FFF2-40B4-BE49-F238E27FC236}">
                <a16:creationId xmlns:a16="http://schemas.microsoft.com/office/drawing/2014/main" id="{AD88C4AE-8207-4AEE-AF0D-B4614F54579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3096" y="3615247"/>
            <a:ext cx="5274365" cy="24706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6">
            <a:extLst>
              <a:ext uri="{FF2B5EF4-FFF2-40B4-BE49-F238E27FC236}">
                <a16:creationId xmlns:a16="http://schemas.microsoft.com/office/drawing/2014/main" id="{1AC8AE43-4515-4482-A0C7-565192E0B06D}"/>
              </a:ext>
            </a:extLst>
          </p:cNvPr>
          <p:cNvSpPr txBox="1"/>
          <p:nvPr/>
        </p:nvSpPr>
        <p:spPr>
          <a:xfrm>
            <a:off x="739637" y="6202304"/>
            <a:ext cx="3434798" cy="369332"/>
          </a:xfrm>
          <a:prstGeom prst="rect">
            <a:avLst/>
          </a:prstGeom>
          <a:noFill/>
        </p:spPr>
        <p:txBody>
          <a:bodyPr wrap="square" rtlCol="0">
            <a:spAutoFit/>
          </a:bodyPr>
          <a:lstStyle/>
          <a:p>
            <a:r>
              <a:rPr lang="en-US" sz="900">
                <a:hlinkClick r:id="rId5" tooltip="http://greedygooddoers.wikidot.com/we-ll-do-our-bit"/>
              </a:rPr>
              <a:t>This Photo</a:t>
            </a:r>
            <a:r>
              <a:rPr lang="en-US" sz="900"/>
              <a:t> by Unknown Author is licensed under </a:t>
            </a:r>
            <a:r>
              <a:rPr lang="en-US" sz="900">
                <a:hlinkClick r:id="rId6" tooltip="https://creativecommons.org/licenses/by-sa/3.0/"/>
              </a:rPr>
              <a:t>CC BY-SA</a:t>
            </a:r>
            <a:endParaRPr lang="en-US" sz="900"/>
          </a:p>
        </p:txBody>
      </p:sp>
    </p:spTree>
    <p:extLst>
      <p:ext uri="{BB962C8B-B14F-4D97-AF65-F5344CB8AC3E}">
        <p14:creationId xmlns:p14="http://schemas.microsoft.com/office/powerpoint/2010/main" val="369735066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7" name="applause.wav"/>
          </p:stSnd>
        </p:sndAc>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D4234D-53F4-453F-93D8-39BD85F99351}"/>
              </a:ext>
            </a:extLst>
          </p:cNvPr>
          <p:cNvSpPr/>
          <p:nvPr/>
        </p:nvSpPr>
        <p:spPr>
          <a:xfrm>
            <a:off x="318052" y="0"/>
            <a:ext cx="11555895" cy="6740307"/>
          </a:xfrm>
          <a:prstGeom prst="rect">
            <a:avLst/>
          </a:prstGeom>
        </p:spPr>
        <p:txBody>
          <a:bodyPr wrap="square">
            <a:spAutoFit/>
          </a:bodyPr>
          <a:lstStyle/>
          <a:p>
            <a:r>
              <a:rPr lang="en-US" sz="2700" u="sng" dirty="0"/>
              <a:t>Responsibilities of the Position</a:t>
            </a:r>
          </a:p>
          <a:p>
            <a:r>
              <a:rPr lang="en-US" sz="2700" dirty="0"/>
              <a:t>•	</a:t>
            </a:r>
            <a:r>
              <a:rPr lang="en-US" sz="2700" dirty="0">
                <a:latin typeface="Arial Black" panose="020B0A04020102020204" pitchFamily="34" charset="0"/>
              </a:rPr>
              <a:t>The coordinator of youth ministry will be attentive to the hopes, concerns, and needs of youth in the community to determine how the congregation might serve them and their families and how they might serve one another as Christian disciples and good neighbors. This person will identify key people in the congregation and community for collaboration and advocacy for young people’s issues.</a:t>
            </a:r>
          </a:p>
          <a:p>
            <a:r>
              <a:rPr lang="en-US" sz="2700" dirty="0">
                <a:latin typeface="Arial Black" panose="020B0A04020102020204" pitchFamily="34" charset="0"/>
              </a:rPr>
              <a:t>•	The coordinator needs to be familiar with the congregation’s overall goals and how they are achieved through the congregation’s ministry by, with, and for youth.</a:t>
            </a:r>
          </a:p>
          <a:p>
            <a:r>
              <a:rPr lang="en-US" sz="2700" dirty="0">
                <a:latin typeface="Arial Black" panose="020B0A04020102020204" pitchFamily="34" charset="0"/>
              </a:rPr>
              <a:t>•	This leader will advocate that all youth are welcome. The coordinator will raise congregational awareness of the needs and contributions of youth in the community and the world.</a:t>
            </a:r>
          </a:p>
          <a:p>
            <a:r>
              <a:rPr lang="en-US" sz="2700" dirty="0">
                <a:latin typeface="Arial Black" panose="020B0A04020102020204" pitchFamily="34" charset="0"/>
              </a:rPr>
              <a:t>•	</a:t>
            </a:r>
          </a:p>
        </p:txBody>
      </p:sp>
    </p:spTree>
    <p:extLst>
      <p:ext uri="{BB962C8B-B14F-4D97-AF65-F5344CB8AC3E}">
        <p14:creationId xmlns:p14="http://schemas.microsoft.com/office/powerpoint/2010/main" val="329615430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EFA36A-4303-6B41-A3CF-5C1F06C402C0}"/>
              </a:ext>
            </a:extLst>
          </p:cNvPr>
          <p:cNvSpPr txBox="1"/>
          <p:nvPr/>
        </p:nvSpPr>
        <p:spPr>
          <a:xfrm>
            <a:off x="361078" y="337091"/>
            <a:ext cx="11654118" cy="6632585"/>
          </a:xfrm>
          <a:prstGeom prst="rect">
            <a:avLst/>
          </a:prstGeom>
          <a:noFill/>
        </p:spPr>
        <p:txBody>
          <a:bodyPr wrap="square">
            <a:spAutoFit/>
          </a:bodyPr>
          <a:lstStyle/>
          <a:p>
            <a:r>
              <a:rPr lang="en-US" sz="2500" b="1" dirty="0">
                <a:latin typeface="Arial Black" panose="020B0A04020102020204" pitchFamily="34" charset="0"/>
              </a:rPr>
              <a:t>The coordinator will promote the understanding of Christian vocation in daily life in work with youth, building understanding of God’s call for all Christians.</a:t>
            </a:r>
          </a:p>
          <a:p>
            <a:r>
              <a:rPr lang="en-US" sz="2500" b="1" dirty="0">
                <a:latin typeface="Arial Black" panose="020B0A04020102020204" pitchFamily="34" charset="0"/>
              </a:rPr>
              <a:t>•	The coordinator will advocate for quality leaders and excellent mentors who encourage young people to develop their own gifts, skills, strengths, and ideas.</a:t>
            </a:r>
          </a:p>
          <a:p>
            <a:r>
              <a:rPr lang="en-US" sz="2500" b="1" dirty="0">
                <a:latin typeface="Arial Black" panose="020B0A04020102020204" pitchFamily="34" charset="0"/>
              </a:rPr>
              <a:t>•	The coordinator will be informed of and follow the conference child safety policies, procedures, and requirements that are to be followed by the local church.</a:t>
            </a:r>
          </a:p>
          <a:p>
            <a:r>
              <a:rPr lang="en-US" sz="2500" b="1" dirty="0">
                <a:latin typeface="Arial Black" panose="020B0A04020102020204" pitchFamily="34" charset="0"/>
              </a:rPr>
              <a:t>•	The coordinator will work with others to plan and carry out ministry by, with, and for youth in varied and wide-ranging programs that include worship, study, fellowship, service opportunities, and others.</a:t>
            </a:r>
          </a:p>
          <a:p>
            <a:r>
              <a:rPr lang="en-US" sz="2500" b="1" dirty="0">
                <a:latin typeface="Arial Black" panose="020B0A04020102020204" pitchFamily="34" charset="0"/>
              </a:rPr>
              <a:t>•	The coordinator will intentionally communicate with organizations, people, and resources in the community that relate to youth and seek to connect the congregation with the community for a strong program.</a:t>
            </a:r>
            <a:endParaRPr lang="en-US" sz="2500" dirty="0"/>
          </a:p>
        </p:txBody>
      </p:sp>
    </p:spTree>
    <p:extLst>
      <p:ext uri="{BB962C8B-B14F-4D97-AF65-F5344CB8AC3E}">
        <p14:creationId xmlns:p14="http://schemas.microsoft.com/office/powerpoint/2010/main" val="404145685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F9534-7D7A-4829-B78F-B401164D7F17}"/>
              </a:ext>
            </a:extLst>
          </p:cNvPr>
          <p:cNvSpPr>
            <a:spLocks noGrp="1"/>
          </p:cNvSpPr>
          <p:nvPr>
            <p:ph type="title"/>
          </p:nvPr>
        </p:nvSpPr>
        <p:spPr>
          <a:xfrm>
            <a:off x="139147" y="145774"/>
            <a:ext cx="11913705" cy="834887"/>
          </a:xfrm>
        </p:spPr>
        <p:txBody>
          <a:bodyPr/>
          <a:lstStyle/>
          <a:p>
            <a:r>
              <a:rPr lang="en-US" dirty="0"/>
              <a:t>Evangelism Ministry Team Leader Job Description</a:t>
            </a:r>
          </a:p>
        </p:txBody>
      </p:sp>
      <p:sp>
        <p:nvSpPr>
          <p:cNvPr id="3" name="Content Placeholder 2">
            <a:extLst>
              <a:ext uri="{FF2B5EF4-FFF2-40B4-BE49-F238E27FC236}">
                <a16:creationId xmlns:a16="http://schemas.microsoft.com/office/drawing/2014/main" id="{66585EE9-5C58-43DF-895D-5E85EEFB2E37}"/>
              </a:ext>
            </a:extLst>
          </p:cNvPr>
          <p:cNvSpPr>
            <a:spLocks noGrp="1"/>
          </p:cNvSpPr>
          <p:nvPr>
            <p:ph sz="half" idx="1"/>
          </p:nvPr>
        </p:nvSpPr>
        <p:spPr>
          <a:xfrm>
            <a:off x="139147" y="980660"/>
            <a:ext cx="5880653" cy="5731565"/>
          </a:xfrm>
        </p:spPr>
        <p:txBody>
          <a:bodyPr>
            <a:noAutofit/>
          </a:bodyPr>
          <a:lstStyle/>
          <a:p>
            <a:r>
              <a:rPr lang="en-US" sz="3300" b="1" dirty="0">
                <a:latin typeface="Century" panose="02040604050505020304" pitchFamily="18" charset="0"/>
              </a:rPr>
              <a:t>An effective leader models discipleship in daily living and leads others to follow the example of the words and actions of Jesus. The congregation will welcome all people so they may develop a relationship with God in a Christian community and grow as Christian disciples.</a:t>
            </a:r>
          </a:p>
        </p:txBody>
      </p:sp>
      <p:sp>
        <p:nvSpPr>
          <p:cNvPr id="4" name="Content Placeholder 3">
            <a:extLst>
              <a:ext uri="{FF2B5EF4-FFF2-40B4-BE49-F238E27FC236}">
                <a16:creationId xmlns:a16="http://schemas.microsoft.com/office/drawing/2014/main" id="{7B8506D9-9419-41FA-8F83-9705A28170CD}"/>
              </a:ext>
            </a:extLst>
          </p:cNvPr>
          <p:cNvSpPr>
            <a:spLocks noGrp="1"/>
          </p:cNvSpPr>
          <p:nvPr>
            <p:ph sz="half" idx="2"/>
          </p:nvPr>
        </p:nvSpPr>
        <p:spPr>
          <a:xfrm>
            <a:off x="5817704" y="980660"/>
            <a:ext cx="6235147" cy="5877340"/>
          </a:xfrm>
        </p:spPr>
        <p:txBody>
          <a:bodyPr>
            <a:normAutofit fontScale="92500" lnSpcReduction="20000"/>
          </a:bodyPr>
          <a:lstStyle/>
          <a:p>
            <a:r>
              <a:rPr lang="en-US" b="1" dirty="0">
                <a:latin typeface="Arial Black" panose="020B0A04020102020204" pitchFamily="34" charset="0"/>
              </a:rPr>
              <a:t>This leader benefits from one having or more of these spiritual gifts: servanthood, teaching, exhortation (encouragement), leadership, faith, discernment, apostleship, administration, and evangelism. This leader should show evidence of commitment to Christ and passion for telling by word and action the good news of God’s love through Jesus Christ to all people.</a:t>
            </a:r>
          </a:p>
          <a:p>
            <a:r>
              <a:rPr lang="en-US" b="1" dirty="0">
                <a:latin typeface="Arial Black" panose="020B0A04020102020204" pitchFamily="34" charset="0"/>
              </a:rPr>
              <a:t>Useful skills for this position are the ability to listen to and communicate with people of all ages; a concern that others know Christ; the ability to work with church members, visitors, and unchurched people; and skills for organizing meetings and planning and evaluating effective evangelism programs and events.</a:t>
            </a:r>
          </a:p>
          <a:p>
            <a:endParaRPr lang="en-US" dirty="0"/>
          </a:p>
        </p:txBody>
      </p:sp>
    </p:spTree>
    <p:extLst>
      <p:ext uri="{BB962C8B-B14F-4D97-AF65-F5344CB8AC3E}">
        <p14:creationId xmlns:p14="http://schemas.microsoft.com/office/powerpoint/2010/main" val="274266355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drumroll.wav"/>
          </p:stSnd>
        </p:sndAc>
      </p:transition>
    </mc:Choice>
    <mc:Fallback xmlns="">
      <p:transition spd="slow">
        <p:random/>
        <p:sndAc>
          <p:stSnd>
            <p:snd r:embed="rId4" name="drumroll.wav"/>
          </p:stSnd>
        </p:sndAc>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AB3B-002A-4638-88F6-55FCAB6A2931}"/>
              </a:ext>
            </a:extLst>
          </p:cNvPr>
          <p:cNvSpPr>
            <a:spLocks noGrp="1"/>
          </p:cNvSpPr>
          <p:nvPr>
            <p:ph type="title"/>
          </p:nvPr>
        </p:nvSpPr>
        <p:spPr>
          <a:xfrm>
            <a:off x="987425" y="132521"/>
            <a:ext cx="10058402" cy="569843"/>
          </a:xfrm>
        </p:spPr>
        <p:txBody>
          <a:bodyPr>
            <a:normAutofit fontScale="90000"/>
          </a:bodyPr>
          <a:lstStyle/>
          <a:p>
            <a:r>
              <a:rPr lang="en-US" dirty="0"/>
              <a:t>Missions Ministry Team Leader</a:t>
            </a:r>
          </a:p>
        </p:txBody>
      </p:sp>
      <p:sp>
        <p:nvSpPr>
          <p:cNvPr id="3" name="Content Placeholder 2">
            <a:extLst>
              <a:ext uri="{FF2B5EF4-FFF2-40B4-BE49-F238E27FC236}">
                <a16:creationId xmlns:a16="http://schemas.microsoft.com/office/drawing/2014/main" id="{A33FF2DF-2D19-4F9C-8845-A9229D47AADE}"/>
              </a:ext>
            </a:extLst>
          </p:cNvPr>
          <p:cNvSpPr>
            <a:spLocks noGrp="1"/>
          </p:cNvSpPr>
          <p:nvPr>
            <p:ph sz="half" idx="1"/>
          </p:nvPr>
        </p:nvSpPr>
        <p:spPr>
          <a:xfrm>
            <a:off x="159026" y="834887"/>
            <a:ext cx="5860774" cy="5890592"/>
          </a:xfrm>
        </p:spPr>
        <p:txBody>
          <a:bodyPr>
            <a:normAutofit fontScale="92500" lnSpcReduction="10000"/>
          </a:bodyPr>
          <a:lstStyle/>
          <a:p>
            <a:r>
              <a:rPr lang="en-US" sz="2800" b="1" dirty="0">
                <a:latin typeface="Century" panose="02040604050505020304" pitchFamily="18" charset="0"/>
              </a:rPr>
              <a:t>An effective leader will guide the congregation to spread the gospel message of God’s love through witness and service in the community and the world. This congregation will have a plan for mission service opportunities for all ages and all stages of faith so that people live as Christian disciples transforming the world</a:t>
            </a:r>
            <a:r>
              <a:rPr lang="en-US" b="1" dirty="0"/>
              <a:t>.</a:t>
            </a:r>
          </a:p>
        </p:txBody>
      </p:sp>
      <p:sp>
        <p:nvSpPr>
          <p:cNvPr id="4" name="Content Placeholder 3">
            <a:extLst>
              <a:ext uri="{FF2B5EF4-FFF2-40B4-BE49-F238E27FC236}">
                <a16:creationId xmlns:a16="http://schemas.microsoft.com/office/drawing/2014/main" id="{2A500700-9AE9-4718-81B5-C0764E71FD00}"/>
              </a:ext>
            </a:extLst>
          </p:cNvPr>
          <p:cNvSpPr>
            <a:spLocks noGrp="1"/>
          </p:cNvSpPr>
          <p:nvPr>
            <p:ph sz="half" idx="2"/>
          </p:nvPr>
        </p:nvSpPr>
        <p:spPr>
          <a:xfrm>
            <a:off x="5615393" y="435784"/>
            <a:ext cx="6417582" cy="6289695"/>
          </a:xfrm>
        </p:spPr>
        <p:txBody>
          <a:bodyPr>
            <a:noAutofit/>
          </a:bodyPr>
          <a:lstStyle/>
          <a:p>
            <a:r>
              <a:rPr lang="en-US" sz="2300" b="1" dirty="0"/>
              <a:t>•	</a:t>
            </a:r>
            <a:r>
              <a:rPr lang="en-US" sz="2300" b="1" dirty="0">
                <a:latin typeface="Century" panose="02040604050505020304" pitchFamily="18" charset="0"/>
              </a:rPr>
              <a:t>This leader benefits from having one or more of these spiritual gifts: servanthood, exhortation (encouragement), leadership, compassion, faith, miracles, administration, helping, and evangelism.</a:t>
            </a:r>
          </a:p>
          <a:p>
            <a:r>
              <a:rPr lang="en-US" sz="2300" b="1" dirty="0">
                <a:latin typeface="Century" panose="02040604050505020304" pitchFamily="18" charset="0"/>
              </a:rPr>
              <a:t>•	This leader should show evidence of passion for active service and helping others engage in ministry in the world.</a:t>
            </a:r>
          </a:p>
          <a:p>
            <a:r>
              <a:rPr lang="en-US" sz="2300" b="1" dirty="0">
                <a:latin typeface="Century" panose="02040604050505020304" pitchFamily="18" charset="0"/>
              </a:rPr>
              <a:t>•	Useful skills for this position are the ability to listen to and communicate with people of all ages, genuine interest in mission and outreach in the community and the world, openness to new views and different people, creativity in developing ways to interpret and support mission, and ability to work with volunteers of various skill levels.</a:t>
            </a:r>
          </a:p>
          <a:p>
            <a:endParaRPr lang="en-US" sz="2300" b="1" dirty="0"/>
          </a:p>
        </p:txBody>
      </p:sp>
    </p:spTree>
    <p:extLst>
      <p:ext uri="{BB962C8B-B14F-4D97-AF65-F5344CB8AC3E}">
        <p14:creationId xmlns:p14="http://schemas.microsoft.com/office/powerpoint/2010/main" val="3679578613"/>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A4F582-66F9-407A-A170-C010A3288B9C}"/>
              </a:ext>
            </a:extLst>
          </p:cNvPr>
          <p:cNvSpPr/>
          <p:nvPr/>
        </p:nvSpPr>
        <p:spPr>
          <a:xfrm>
            <a:off x="265044" y="461884"/>
            <a:ext cx="11383617" cy="5262979"/>
          </a:xfrm>
          <a:prstGeom prst="rect">
            <a:avLst/>
          </a:prstGeom>
        </p:spPr>
        <p:txBody>
          <a:bodyPr wrap="square">
            <a:spAutoFit/>
          </a:bodyPr>
          <a:lstStyle/>
          <a:p>
            <a:r>
              <a:rPr lang="en-US" sz="2800" dirty="0">
                <a:latin typeface="Arial Black" panose="020B0A04020102020204" pitchFamily="34" charset="0"/>
              </a:rPr>
              <a:t>Responsibilities of the Position</a:t>
            </a:r>
          </a:p>
          <a:p>
            <a:r>
              <a:rPr lang="en-US" sz="2800" dirty="0">
                <a:latin typeface="Arial Black" panose="020B0A04020102020204" pitchFamily="34" charset="0"/>
              </a:rPr>
              <a:t>•	This leader will coordinate the planning and implementation of a comprehensive ministry for involving the congregation in mission.</a:t>
            </a:r>
          </a:p>
          <a:p>
            <a:r>
              <a:rPr lang="en-US" sz="2800" dirty="0">
                <a:latin typeface="Arial Black" panose="020B0A04020102020204" pitchFamily="34" charset="0"/>
              </a:rPr>
              <a:t>•	This leader will develop a year-round program of mission education for all ages, so the congregation will be better informed and strongly committed to supporting the mission of making disciples for the transformation of the world.</a:t>
            </a:r>
          </a:p>
          <a:p>
            <a:r>
              <a:rPr lang="en-US" sz="2800" dirty="0">
                <a:latin typeface="Arial Black" panose="020B0A04020102020204" pitchFamily="34" charset="0"/>
              </a:rPr>
              <a:t>•	This leader will be familiar with the overall goals of the congregation and how these goals influence mission programs and projects.</a:t>
            </a:r>
          </a:p>
        </p:txBody>
      </p:sp>
    </p:spTree>
    <p:extLst>
      <p:ext uri="{BB962C8B-B14F-4D97-AF65-F5344CB8AC3E}">
        <p14:creationId xmlns:p14="http://schemas.microsoft.com/office/powerpoint/2010/main" val="242212215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9A69F-85F2-4E0B-AF4B-1C45FDBAA117}"/>
              </a:ext>
            </a:extLst>
          </p:cNvPr>
          <p:cNvSpPr>
            <a:spLocks noGrp="1"/>
          </p:cNvSpPr>
          <p:nvPr>
            <p:ph type="title"/>
          </p:nvPr>
        </p:nvSpPr>
        <p:spPr>
          <a:xfrm>
            <a:off x="629616" y="119270"/>
            <a:ext cx="10058402" cy="884180"/>
          </a:xfrm>
        </p:spPr>
        <p:txBody>
          <a:bodyPr/>
          <a:lstStyle/>
          <a:p>
            <a:r>
              <a:rPr lang="en-US" dirty="0"/>
              <a:t>Health and Welfare Ministry Team Leader</a:t>
            </a:r>
          </a:p>
        </p:txBody>
      </p:sp>
      <p:sp>
        <p:nvSpPr>
          <p:cNvPr id="3" name="Content Placeholder 2">
            <a:extLst>
              <a:ext uri="{FF2B5EF4-FFF2-40B4-BE49-F238E27FC236}">
                <a16:creationId xmlns:a16="http://schemas.microsoft.com/office/drawing/2014/main" id="{0F3647CA-CFE1-4D7F-85FF-E49F03091F69}"/>
              </a:ext>
            </a:extLst>
          </p:cNvPr>
          <p:cNvSpPr>
            <a:spLocks noGrp="1"/>
          </p:cNvSpPr>
          <p:nvPr>
            <p:ph sz="half" idx="1"/>
          </p:nvPr>
        </p:nvSpPr>
        <p:spPr>
          <a:xfrm>
            <a:off x="278296" y="1003450"/>
            <a:ext cx="5741504" cy="5635889"/>
          </a:xfrm>
        </p:spPr>
        <p:txBody>
          <a:bodyPr>
            <a:noAutofit/>
          </a:bodyPr>
          <a:lstStyle/>
          <a:p>
            <a:r>
              <a:rPr lang="en-US" sz="2800" b="1" dirty="0">
                <a:latin typeface="Century" panose="02040604050505020304" pitchFamily="18" charset="0"/>
              </a:rPr>
              <a:t>An effective leader will lead the congregation to attend to the physical, mental, and spiritual health of individuals in the congregation in order to fulfill the mission of making disciples of Jesus Christ for the transformation of the world.  This leader will offer direct services and education for the physical, mental, and spiritual health of people of all ages so that people’s lives may become whole</a:t>
            </a:r>
          </a:p>
        </p:txBody>
      </p:sp>
      <p:sp>
        <p:nvSpPr>
          <p:cNvPr id="4" name="Content Placeholder 3">
            <a:extLst>
              <a:ext uri="{FF2B5EF4-FFF2-40B4-BE49-F238E27FC236}">
                <a16:creationId xmlns:a16="http://schemas.microsoft.com/office/drawing/2014/main" id="{6763AE68-0BB6-4BA3-B68F-F43AAE7DD908}"/>
              </a:ext>
            </a:extLst>
          </p:cNvPr>
          <p:cNvSpPr>
            <a:spLocks noGrp="1"/>
          </p:cNvSpPr>
          <p:nvPr>
            <p:ph sz="half" idx="2"/>
          </p:nvPr>
        </p:nvSpPr>
        <p:spPr>
          <a:xfrm>
            <a:off x="5724938" y="1003450"/>
            <a:ext cx="6308035" cy="5635889"/>
          </a:xfrm>
        </p:spPr>
        <p:txBody>
          <a:bodyPr>
            <a:normAutofit fontScale="85000" lnSpcReduction="10000"/>
          </a:bodyPr>
          <a:lstStyle/>
          <a:p>
            <a:r>
              <a:rPr lang="en-US" dirty="0"/>
              <a:t>•	</a:t>
            </a:r>
            <a:r>
              <a:rPr lang="en-US" b="1" dirty="0">
                <a:latin typeface="Arial Black" panose="020B0A04020102020204" pitchFamily="34" charset="0"/>
              </a:rPr>
              <a:t>This ministry coordinator benefits from having one or more of these spiritual gifts:  servanthood, teaching, exhortation (encouragement), leadership, compassion, faith, healing, miracles, discernment, helping/assistance, and administration. This leader should show evidence of passion for Jesus’ ministry of healing and evidence of prior leadership in healing and wholeness ministry.</a:t>
            </a:r>
          </a:p>
          <a:p>
            <a:r>
              <a:rPr lang="en-US" b="1" dirty="0">
                <a:latin typeface="Arial Black" panose="020B0A04020102020204" pitchFamily="34" charset="0"/>
              </a:rPr>
              <a:t>•	Useful skills for this position are the ability to listen to and communicate with people of all ages, the ability to work with church members and community people, and skills for planning and delivering effective programs and events for healing and wholeness of body, mind, and spirit.</a:t>
            </a:r>
          </a:p>
          <a:p>
            <a:endParaRPr lang="en-US" dirty="0"/>
          </a:p>
        </p:txBody>
      </p:sp>
    </p:spTree>
    <p:extLst>
      <p:ext uri="{BB962C8B-B14F-4D97-AF65-F5344CB8AC3E}">
        <p14:creationId xmlns:p14="http://schemas.microsoft.com/office/powerpoint/2010/main" val="3770522623"/>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whoosh.wav"/>
          </p:stSnd>
        </p:sndAc>
      </p:transition>
    </mc:Choice>
    <mc:Fallback xmlns="">
      <p:transition spd="slow">
        <p:random/>
        <p:sndAc>
          <p:stSnd>
            <p:snd r:embed="rId4" name="whoosh.wav"/>
          </p:stSnd>
        </p:sndAc>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07C0A4-09DD-440B-AA7C-D447D64E26D1}"/>
              </a:ext>
            </a:extLst>
          </p:cNvPr>
          <p:cNvSpPr/>
          <p:nvPr/>
        </p:nvSpPr>
        <p:spPr>
          <a:xfrm>
            <a:off x="728870" y="295584"/>
            <a:ext cx="10734260" cy="6001643"/>
          </a:xfrm>
          <a:prstGeom prst="rect">
            <a:avLst/>
          </a:prstGeom>
        </p:spPr>
        <p:txBody>
          <a:bodyPr wrap="square">
            <a:spAutoFit/>
          </a:bodyPr>
          <a:lstStyle/>
          <a:p>
            <a:r>
              <a:rPr lang="en-US" sz="3200" b="1" u="sng" dirty="0">
                <a:latin typeface="Arial Black" panose="020B0A04020102020204" pitchFamily="34" charset="0"/>
              </a:rPr>
              <a:t>Responsibilities of the Position</a:t>
            </a:r>
          </a:p>
          <a:p>
            <a:r>
              <a:rPr lang="en-US" sz="3200" dirty="0">
                <a:latin typeface="Arial Black" panose="020B0A04020102020204" pitchFamily="34" charset="0"/>
              </a:rPr>
              <a:t>•	The coordinator will pay attention to the hopes, concerns, and needs of people for healthcare in the community (including the congregation) to determine how the congregation might serve these people, especially those with disabilities and/or limited resources.</a:t>
            </a:r>
          </a:p>
          <a:p>
            <a:r>
              <a:rPr lang="en-US" sz="3200" dirty="0">
                <a:latin typeface="Arial Black" panose="020B0A04020102020204" pitchFamily="34" charset="0"/>
              </a:rPr>
              <a:t>•	The coordinator will lead planning and implementation of a comprehensive health and welfare ministry program to align with the overall goals of the congregation.</a:t>
            </a:r>
          </a:p>
        </p:txBody>
      </p:sp>
    </p:spTree>
    <p:extLst>
      <p:ext uri="{BB962C8B-B14F-4D97-AF65-F5344CB8AC3E}">
        <p14:creationId xmlns:p14="http://schemas.microsoft.com/office/powerpoint/2010/main" val="395792699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B96EA-FB7B-4C81-93A1-887264C33253}"/>
              </a:ext>
            </a:extLst>
          </p:cNvPr>
          <p:cNvSpPr>
            <a:spLocks noGrp="1"/>
          </p:cNvSpPr>
          <p:nvPr>
            <p:ph type="title"/>
          </p:nvPr>
        </p:nvSpPr>
        <p:spPr>
          <a:xfrm>
            <a:off x="0" y="0"/>
            <a:ext cx="12192000" cy="1524000"/>
          </a:xfrm>
        </p:spPr>
        <p:txBody>
          <a:bodyPr>
            <a:noAutofit/>
          </a:bodyPr>
          <a:lstStyle/>
          <a:p>
            <a:pPr algn="ctr"/>
            <a:r>
              <a:rPr lang="en-US" sz="2000" b="1" dirty="0">
                <a:latin typeface="Arial" panose="020B0604020202020204" pitchFamily="34" charset="0"/>
                <a:cs typeface="Arial" panose="020B0604020202020204" pitchFamily="34" charset="0"/>
              </a:rPr>
              <a:t>RELIGION AND RACE MINISTRY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An effective leader will lead the congregation in efforts to value all God’s people and build a</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vision of the kingdom of God that includes people of every race and culture. An effective</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ministry will increase congregational understanding that a vital Christian faith values diversity,</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equity, and inclusiveness.</a:t>
            </a:r>
          </a:p>
        </p:txBody>
      </p:sp>
      <p:sp>
        <p:nvSpPr>
          <p:cNvPr id="3" name="Content Placeholder 2">
            <a:extLst>
              <a:ext uri="{FF2B5EF4-FFF2-40B4-BE49-F238E27FC236}">
                <a16:creationId xmlns:a16="http://schemas.microsoft.com/office/drawing/2014/main" id="{18BDE0AD-EEE2-409B-A9DC-1F6A417726FA}"/>
              </a:ext>
            </a:extLst>
          </p:cNvPr>
          <p:cNvSpPr>
            <a:spLocks noGrp="1"/>
          </p:cNvSpPr>
          <p:nvPr>
            <p:ph sz="half" idx="1"/>
          </p:nvPr>
        </p:nvSpPr>
        <p:spPr>
          <a:xfrm>
            <a:off x="-1" y="1568326"/>
            <a:ext cx="12077452" cy="5055596"/>
          </a:xfrm>
        </p:spPr>
        <p:txBody>
          <a:bodyPr>
            <a:noAutofit/>
          </a:bodyPr>
          <a:lstStyle/>
          <a:p>
            <a:r>
              <a:rPr lang="en-US" b="1" dirty="0">
                <a:latin typeface="Arial Narrow" panose="020B0606020202030204" pitchFamily="34" charset="0"/>
              </a:rPr>
              <a:t>This ministry leader benefits from having one or more of these spiritual gifts: prophecy, teaching, exhortation (encouragement), leadership, compassion, wisdom, discernment, administration, and helping.</a:t>
            </a:r>
          </a:p>
          <a:p>
            <a:r>
              <a:rPr lang="en-US" b="1" dirty="0">
                <a:latin typeface="Arial Narrow" panose="020B0606020202030204" pitchFamily="34" charset="0"/>
              </a:rPr>
              <a:t>This leader should show evidence of passion for learning about and appreciating other cultures.</a:t>
            </a:r>
          </a:p>
          <a:p>
            <a:r>
              <a:rPr lang="en-US" b="1" dirty="0">
                <a:latin typeface="Arial Narrow" panose="020B0606020202030204" pitchFamily="34" charset="0"/>
              </a:rPr>
              <a:t>Useful skills for this position are the ability to listen to and communicate with people from diverse cultures, a commitment to racial equity and inclusiveness, and an understanding of the privileges of the dominant culture.</a:t>
            </a:r>
          </a:p>
          <a:p>
            <a:r>
              <a:rPr lang="en-US" b="1" dirty="0">
                <a:latin typeface="Arial Narrow" panose="020B0606020202030204" pitchFamily="34" charset="0"/>
              </a:rPr>
              <a:t>The leader benefits from the ability to work with others and from having skills for addressing challenges that stem from systemic barriers that keep the church from being the body of Christ (such as racism, tribalism, xenophobia, etc.).</a:t>
            </a:r>
          </a:p>
        </p:txBody>
      </p:sp>
    </p:spTree>
    <p:extLst>
      <p:ext uri="{BB962C8B-B14F-4D97-AF65-F5344CB8AC3E}">
        <p14:creationId xmlns:p14="http://schemas.microsoft.com/office/powerpoint/2010/main" val="171101609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0B779-C3A2-0A42-904D-8598D548B166}"/>
              </a:ext>
            </a:extLst>
          </p:cNvPr>
          <p:cNvSpPr>
            <a:spLocks noGrp="1"/>
          </p:cNvSpPr>
          <p:nvPr>
            <p:ph type="title"/>
          </p:nvPr>
        </p:nvSpPr>
        <p:spPr>
          <a:xfrm>
            <a:off x="984622" y="130486"/>
            <a:ext cx="10058402" cy="653925"/>
          </a:xfrm>
        </p:spPr>
        <p:txBody>
          <a:bodyPr/>
          <a:lstStyle/>
          <a:p>
            <a:endParaRPr lang="en-US"/>
          </a:p>
        </p:txBody>
      </p:sp>
      <p:sp>
        <p:nvSpPr>
          <p:cNvPr id="6" name="Content Placeholder 3">
            <a:extLst>
              <a:ext uri="{FF2B5EF4-FFF2-40B4-BE49-F238E27FC236}">
                <a16:creationId xmlns:a16="http://schemas.microsoft.com/office/drawing/2014/main" id="{7F4DD7EE-A860-8B49-ADD0-75498089B9F5}"/>
              </a:ext>
            </a:extLst>
          </p:cNvPr>
          <p:cNvSpPr txBox="1">
            <a:spLocks noGrp="1"/>
          </p:cNvSpPr>
          <p:nvPr>
            <p:ph sz="half" idx="1"/>
          </p:nvPr>
        </p:nvSpPr>
        <p:spPr>
          <a:xfrm>
            <a:off x="124510" y="958725"/>
            <a:ext cx="11778627" cy="5594475"/>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r>
              <a:rPr lang="en-US" sz="1800" b="1" u="sng" dirty="0">
                <a:latin typeface="Arial" panose="020B0604020202020204" pitchFamily="34" charset="0"/>
                <a:cs typeface="Arial" panose="020B0604020202020204" pitchFamily="34" charset="0"/>
              </a:rPr>
              <a:t>RESPONSIBILITIES OF THE POSITION</a:t>
            </a:r>
          </a:p>
          <a:p>
            <a:r>
              <a:rPr lang="en-US" sz="1800" b="1" dirty="0">
                <a:latin typeface="Arial" panose="020B0604020202020204" pitchFamily="34" charset="0"/>
                <a:cs typeface="Arial" panose="020B0604020202020204" pitchFamily="34" charset="0"/>
              </a:rPr>
              <a:t>This leader will work to keep the church council and the congregation aware of the church’s commitment to racial/ethnic diversity, equity, and inclusiveness. The leader will present and recommend various opportunities for learning, including intercultural competency training, confronting racism, and helping the church find opportunities for worship, fellowship, and service with individuals, groups, and congregations with racial/ethnic diversity.</a:t>
            </a:r>
          </a:p>
          <a:p>
            <a:r>
              <a:rPr lang="en-US" sz="1800" b="1" dirty="0">
                <a:latin typeface="Arial" panose="020B0604020202020204" pitchFamily="34" charset="0"/>
                <a:cs typeface="Arial" panose="020B0604020202020204" pitchFamily="34" charset="0"/>
              </a:rPr>
              <a:t>This leader will link with organizations, people, and resources in and beyond the congregation across lines of difference.</a:t>
            </a:r>
          </a:p>
          <a:p>
            <a:r>
              <a:rPr lang="en-US" sz="1800" b="1" dirty="0">
                <a:latin typeface="Arial" panose="020B0604020202020204" pitchFamily="34" charset="0"/>
                <a:cs typeface="Arial" panose="020B0604020202020204" pitchFamily="34" charset="0"/>
              </a:rPr>
              <a:t>This ministry leader will make efforts to encourage people of all ages to commit to expanding their own intercultural knowledge and education in the congregation, in their workplaces, and in daily living.</a:t>
            </a:r>
          </a:p>
          <a:p>
            <a:r>
              <a:rPr lang="en-US" sz="1800" b="1" dirty="0">
                <a:latin typeface="Arial" panose="020B0604020202020204" pitchFamily="34" charset="0"/>
                <a:cs typeface="Arial" panose="020B0604020202020204" pitchFamily="34" charset="0"/>
              </a:rPr>
              <a:t>This ministry leader will become trained in intercultural competency and will work with the congregation to claim racial, ethic, and cultural diversity as core values of the congregation.</a:t>
            </a:r>
          </a:p>
          <a:p>
            <a:r>
              <a:rPr lang="en-US" sz="1800" b="1" dirty="0">
                <a:latin typeface="Arial" panose="020B0604020202020204" pitchFamily="34" charset="0"/>
                <a:cs typeface="Arial" panose="020B0604020202020204" pitchFamily="34" charset="0"/>
              </a:rPr>
              <a:t>This ministry leader will lead the congregation in celebrations of worship and </a:t>
            </a:r>
            <a:r>
              <a:rPr lang="en-US" sz="1800" b="1" dirty="0" err="1">
                <a:latin typeface="Arial" panose="020B0604020202020204" pitchFamily="34" charset="0"/>
                <a:cs typeface="Arial" panose="020B0604020202020204" pitchFamily="34" charset="0"/>
              </a:rPr>
              <a:t>fellowshipto</a:t>
            </a:r>
            <a:r>
              <a:rPr lang="en-US" sz="1800" b="1" dirty="0">
                <a:latin typeface="Arial" panose="020B0604020202020204" pitchFamily="34" charset="0"/>
                <a:cs typeface="Arial" panose="020B0604020202020204" pitchFamily="34" charset="0"/>
              </a:rPr>
              <a:t> highlight the common humanity of all people in events, to acknowledge the systemic inequities and sin of racism, to observe World Communion Sunday, and to recognize the faith contributions of people of all races and cultures.</a:t>
            </a:r>
          </a:p>
        </p:txBody>
      </p:sp>
    </p:spTree>
    <p:extLst>
      <p:ext uri="{BB962C8B-B14F-4D97-AF65-F5344CB8AC3E}">
        <p14:creationId xmlns:p14="http://schemas.microsoft.com/office/powerpoint/2010/main" val="1242396063"/>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0E26-EF91-47B2-B07B-F597DFB07B09}"/>
              </a:ext>
            </a:extLst>
          </p:cNvPr>
          <p:cNvSpPr>
            <a:spLocks noGrp="1"/>
          </p:cNvSpPr>
          <p:nvPr>
            <p:ph type="title"/>
          </p:nvPr>
        </p:nvSpPr>
        <p:spPr>
          <a:xfrm>
            <a:off x="990599" y="49293"/>
            <a:ext cx="10058402" cy="795130"/>
          </a:xfrm>
        </p:spPr>
        <p:txBody>
          <a:bodyPr/>
          <a:lstStyle/>
          <a:p>
            <a:r>
              <a:rPr lang="en-US" dirty="0"/>
              <a:t>Stewardship Ministry Leader</a:t>
            </a:r>
          </a:p>
        </p:txBody>
      </p:sp>
      <p:sp>
        <p:nvSpPr>
          <p:cNvPr id="3" name="Content Placeholder 2">
            <a:extLst>
              <a:ext uri="{FF2B5EF4-FFF2-40B4-BE49-F238E27FC236}">
                <a16:creationId xmlns:a16="http://schemas.microsoft.com/office/drawing/2014/main" id="{959365D4-8323-4050-9293-96A54C7D5D9B}"/>
              </a:ext>
            </a:extLst>
          </p:cNvPr>
          <p:cNvSpPr>
            <a:spLocks noGrp="1"/>
          </p:cNvSpPr>
          <p:nvPr>
            <p:ph sz="half" idx="1"/>
          </p:nvPr>
        </p:nvSpPr>
        <p:spPr>
          <a:xfrm>
            <a:off x="119270" y="844424"/>
            <a:ext cx="5900530" cy="5169154"/>
          </a:xfrm>
        </p:spPr>
        <p:txBody>
          <a:bodyPr>
            <a:normAutofit/>
          </a:bodyPr>
          <a:lstStyle/>
          <a:p>
            <a:r>
              <a:rPr lang="en-US" b="1" dirty="0">
                <a:latin typeface="Century" panose="02040604050505020304" pitchFamily="18" charset="0"/>
              </a:rPr>
              <a:t>An effective leader will help the congregation understand the meaning of Christian stewardship and the need to practice it in all aspects of their lives. This coordinator leads the congregation to fulfill the mission of making disciples of Jesus Christ for the transformation of the world through an understanding that people are stewards at all ages and in all stages of faith.</a:t>
            </a:r>
          </a:p>
        </p:txBody>
      </p:sp>
      <p:sp>
        <p:nvSpPr>
          <p:cNvPr id="4" name="Content Placeholder 3">
            <a:extLst>
              <a:ext uri="{FF2B5EF4-FFF2-40B4-BE49-F238E27FC236}">
                <a16:creationId xmlns:a16="http://schemas.microsoft.com/office/drawing/2014/main" id="{79CB672C-BBDE-4FEE-AF85-51DD6C4655D8}"/>
              </a:ext>
            </a:extLst>
          </p:cNvPr>
          <p:cNvSpPr>
            <a:spLocks noGrp="1"/>
          </p:cNvSpPr>
          <p:nvPr>
            <p:ph sz="half" idx="2"/>
          </p:nvPr>
        </p:nvSpPr>
        <p:spPr>
          <a:xfrm>
            <a:off x="6019800" y="792220"/>
            <a:ext cx="5748130" cy="6016487"/>
          </a:xfrm>
        </p:spPr>
        <p:txBody>
          <a:bodyPr>
            <a:normAutofit/>
          </a:bodyPr>
          <a:lstStyle/>
          <a:p>
            <a:r>
              <a:rPr lang="en-US" b="1" dirty="0">
                <a:latin typeface="Century" panose="02040604050505020304" pitchFamily="18" charset="0"/>
              </a:rPr>
              <a:t>This ministry leader benefits from having one or more of these spiritual gifts: teaching, exhortation (encouragement), giving, leadership, compassion, faith, and helping.</a:t>
            </a:r>
          </a:p>
          <a:p>
            <a:r>
              <a:rPr lang="en-US" b="1" dirty="0">
                <a:latin typeface="Century" panose="02040604050505020304" pitchFamily="18" charset="0"/>
              </a:rPr>
              <a:t>This leader exemplifies generous living, is devoted to lifelong learning, and is passionate about helping others learn and grow in knowledge and faith.</a:t>
            </a:r>
          </a:p>
          <a:p>
            <a:r>
              <a:rPr lang="en-US" b="1" dirty="0">
                <a:latin typeface="Century" panose="02040604050505020304" pitchFamily="18" charset="0"/>
              </a:rPr>
              <a:t>This ministry leader needs a strong understanding of biblical stewardship and management of all that God gives and provides.</a:t>
            </a:r>
          </a:p>
          <a:p>
            <a:endParaRPr lang="en-US" dirty="0"/>
          </a:p>
        </p:txBody>
      </p:sp>
    </p:spTree>
    <p:extLst>
      <p:ext uri="{BB962C8B-B14F-4D97-AF65-F5344CB8AC3E}">
        <p14:creationId xmlns:p14="http://schemas.microsoft.com/office/powerpoint/2010/main" val="1446963974"/>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whoosh.wav"/>
          </p:stSnd>
        </p:sndAc>
      </p:transition>
    </mc:Choice>
    <mc:Fallback xmlns="">
      <p:transition spd="slow">
        <p:random/>
        <p:sndAc>
          <p:stSnd>
            <p:snd r:embed="rId4" name="whoosh.wav"/>
          </p:stSnd>
        </p:sndAc>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418840-D15C-40E9-A8D5-477633D2D7B8}"/>
              </a:ext>
            </a:extLst>
          </p:cNvPr>
          <p:cNvSpPr/>
          <p:nvPr/>
        </p:nvSpPr>
        <p:spPr>
          <a:xfrm>
            <a:off x="357809" y="366623"/>
            <a:ext cx="11502886" cy="5693866"/>
          </a:xfrm>
          <a:prstGeom prst="rect">
            <a:avLst/>
          </a:prstGeom>
        </p:spPr>
        <p:txBody>
          <a:bodyPr wrap="square">
            <a:spAutoFit/>
          </a:bodyPr>
          <a:lstStyle/>
          <a:p>
            <a:r>
              <a:rPr lang="en-US" sz="2800" b="1" i="1" u="sng" dirty="0">
                <a:latin typeface="Century" panose="02040604050505020304" pitchFamily="18" charset="0"/>
              </a:rPr>
              <a:t>Responsibilities of the Position</a:t>
            </a:r>
          </a:p>
          <a:p>
            <a:r>
              <a:rPr lang="en-US" sz="2800" b="1" dirty="0">
                <a:latin typeface="Century" panose="02040604050505020304" pitchFamily="18" charset="0"/>
              </a:rPr>
              <a:t>•	This leader will coordinate with others to plan and implement a comprehensive ministry of Christian stewardship that includes education, inspiration, and action for the congregation. This leader will collaborate with finance leaders, the camping coordinator, earth advocacy leader, health and welfare leader, and scouting coordinator.</a:t>
            </a:r>
          </a:p>
          <a:p>
            <a:r>
              <a:rPr lang="en-US" sz="2800" b="1" dirty="0">
                <a:latin typeface="Century" panose="02040604050505020304" pitchFamily="18" charset="0"/>
              </a:rPr>
              <a:t>•	This coordinator will be familiar with United Methodist and other stewardship resources, facilitate their use, and be able to recommend appropriate resources for all age levels and faith stages.</a:t>
            </a:r>
          </a:p>
          <a:p>
            <a:r>
              <a:rPr lang="en-US" sz="2800" b="1" dirty="0">
                <a:latin typeface="Century" panose="02040604050505020304" pitchFamily="18" charset="0"/>
              </a:rPr>
              <a:t>•	This leader will work with organizations, people, and resources in and beyond the congregation that are concerned with Christian stewardship.</a:t>
            </a:r>
          </a:p>
        </p:txBody>
      </p:sp>
    </p:spTree>
    <p:extLst>
      <p:ext uri="{BB962C8B-B14F-4D97-AF65-F5344CB8AC3E}">
        <p14:creationId xmlns:p14="http://schemas.microsoft.com/office/powerpoint/2010/main" val="79557538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47F2F1-FA9F-499B-BFB9-F83AF0C6C215}"/>
              </a:ext>
            </a:extLst>
          </p:cNvPr>
          <p:cNvSpPr/>
          <p:nvPr/>
        </p:nvSpPr>
        <p:spPr>
          <a:xfrm>
            <a:off x="298174" y="729416"/>
            <a:ext cx="11595651" cy="4524315"/>
          </a:xfrm>
          <a:prstGeom prst="rect">
            <a:avLst/>
          </a:prstGeom>
        </p:spPr>
        <p:txBody>
          <a:bodyPr wrap="square">
            <a:spAutoFit/>
          </a:bodyPr>
          <a:lstStyle/>
          <a:p>
            <a:r>
              <a:rPr lang="en-US" sz="2400" b="1" u="sng" dirty="0">
                <a:latin typeface="Arial Black" panose="020B0A04020102020204" pitchFamily="34" charset="0"/>
              </a:rPr>
              <a:t>Responsibilities of the Position</a:t>
            </a:r>
          </a:p>
          <a:p>
            <a:r>
              <a:rPr lang="en-US" sz="2400" dirty="0">
                <a:latin typeface="Arial Black" panose="020B0A04020102020204" pitchFamily="34" charset="0"/>
              </a:rPr>
              <a:t>•	This leader will coordinate with the pastor and leadership team to plan and implement a vital, comprehensive outreach ministry for the congregation to reach people of all ages with Christian love and healing. This ministry will include assessment of trends in congregational growth and attendance and how people are received into the congregation. The ministry will extend the goals of the congregation.</a:t>
            </a:r>
          </a:p>
          <a:p>
            <a:r>
              <a:rPr lang="en-US" sz="2400" dirty="0">
                <a:latin typeface="Arial Black" panose="020B0A04020102020204" pitchFamily="34" charset="0"/>
              </a:rPr>
              <a:t>•	The evangelism ministry will care for all members of the congregation (including those who are inactive), as well as for people who are not members of a church, to help them know and respond to the love of God in Christ.</a:t>
            </a:r>
          </a:p>
        </p:txBody>
      </p:sp>
    </p:spTree>
    <p:extLst>
      <p:ext uri="{BB962C8B-B14F-4D97-AF65-F5344CB8AC3E}">
        <p14:creationId xmlns:p14="http://schemas.microsoft.com/office/powerpoint/2010/main" val="110181028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whoosh.wav"/>
          </p:stSnd>
        </p:sndAc>
      </p:transition>
    </mc:Choice>
    <mc:Fallback xmlns="">
      <p:transition spd="slow">
        <p:random/>
        <p:sndAc>
          <p:stSnd>
            <p:snd r:embed="rId4" name="whoosh.wav"/>
          </p:stSnd>
        </p:sndAc>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88EF4-5708-4A5B-87D8-A61494DA37A2}"/>
              </a:ext>
            </a:extLst>
          </p:cNvPr>
          <p:cNvSpPr>
            <a:spLocks noGrp="1"/>
          </p:cNvSpPr>
          <p:nvPr>
            <p:ph type="title"/>
          </p:nvPr>
        </p:nvSpPr>
        <p:spPr>
          <a:xfrm>
            <a:off x="1065212" y="304800"/>
            <a:ext cx="10058402" cy="571500"/>
          </a:xfrm>
        </p:spPr>
        <p:txBody>
          <a:bodyPr>
            <a:normAutofit fontScale="90000"/>
          </a:bodyPr>
          <a:lstStyle/>
          <a:p>
            <a:r>
              <a:rPr lang="en-US" dirty="0">
                <a:latin typeface="Arial Narrow" panose="020B0606020202030204" pitchFamily="34" charset="0"/>
              </a:rPr>
              <a:t>WORSHIP PLANNING MINISTRY</a:t>
            </a:r>
          </a:p>
        </p:txBody>
      </p:sp>
      <p:sp>
        <p:nvSpPr>
          <p:cNvPr id="3" name="Text Placeholder 2">
            <a:extLst>
              <a:ext uri="{FF2B5EF4-FFF2-40B4-BE49-F238E27FC236}">
                <a16:creationId xmlns:a16="http://schemas.microsoft.com/office/drawing/2014/main" id="{2A650112-83FD-45D5-9E7B-430D26F304CA}"/>
              </a:ext>
            </a:extLst>
          </p:cNvPr>
          <p:cNvSpPr>
            <a:spLocks noGrp="1"/>
          </p:cNvSpPr>
          <p:nvPr>
            <p:ph type="body" idx="1"/>
          </p:nvPr>
        </p:nvSpPr>
        <p:spPr>
          <a:xfrm>
            <a:off x="402913" y="876299"/>
            <a:ext cx="11064439" cy="981281"/>
          </a:xfrm>
        </p:spPr>
        <p:txBody>
          <a:bodyPr>
            <a:normAutofit/>
          </a:bodyPr>
          <a:lstStyle/>
          <a:p>
            <a:r>
              <a:rPr lang="en-US" sz="1600" dirty="0">
                <a:latin typeface="Arial Black" panose="020B0A04020102020204" pitchFamily="34" charset="0"/>
              </a:rPr>
              <a:t>An effective leader works with the pastor and others so that the congregation will provide</a:t>
            </a:r>
          </a:p>
          <a:p>
            <a:r>
              <a:rPr lang="en-US" sz="1600" dirty="0">
                <a:latin typeface="Arial Black" panose="020B0A04020102020204" pitchFamily="34" charset="0"/>
              </a:rPr>
              <a:t>opportunities for worship celebrations that focus on God and help people of all ages grow in their understanding of the gospel and become better equipped for daily living as faithful disciples.</a:t>
            </a:r>
          </a:p>
        </p:txBody>
      </p:sp>
      <p:sp>
        <p:nvSpPr>
          <p:cNvPr id="4" name="Content Placeholder 3">
            <a:extLst>
              <a:ext uri="{FF2B5EF4-FFF2-40B4-BE49-F238E27FC236}">
                <a16:creationId xmlns:a16="http://schemas.microsoft.com/office/drawing/2014/main" id="{CB9C1D61-5707-46AA-8B8D-08033510872B}"/>
              </a:ext>
            </a:extLst>
          </p:cNvPr>
          <p:cNvSpPr>
            <a:spLocks noGrp="1"/>
          </p:cNvSpPr>
          <p:nvPr>
            <p:ph sz="half" idx="2"/>
          </p:nvPr>
        </p:nvSpPr>
        <p:spPr>
          <a:xfrm>
            <a:off x="0" y="1905000"/>
            <a:ext cx="11566961" cy="4830980"/>
          </a:xfrm>
        </p:spPr>
        <p:txBody>
          <a:bodyPr>
            <a:noAutofit/>
          </a:bodyPr>
          <a:lstStyle/>
          <a:p>
            <a:pPr marL="0" indent="0">
              <a:buNone/>
            </a:pPr>
            <a:r>
              <a:rPr lang="en-US" sz="2100" dirty="0">
                <a:latin typeface="Arial Black" panose="020B0A04020102020204" pitchFamily="34" charset="0"/>
              </a:rPr>
              <a:t>SPIRITUAL GIFTS AND QUALIFICATIONS HELPFUL FOR THE JOB</a:t>
            </a:r>
          </a:p>
          <a:p>
            <a:pPr marL="0" indent="0">
              <a:buNone/>
            </a:pPr>
            <a:r>
              <a:rPr lang="en-US" sz="2100" dirty="0">
                <a:latin typeface="Arial Black" panose="020B0A04020102020204" pitchFamily="34" charset="0"/>
              </a:rPr>
              <a:t>This ministry coordinator benefits from having one or more of these spiritual gifts: servanthood, teaching, exhortation (encouragement), leadership, wisdom, knowledge, faith, discernment, administration, evangelism, and shepherding.  This leader should show evidence of passion for worshiping God and helping others worship through music, liturgy, and in personal and community practices. </a:t>
            </a:r>
          </a:p>
          <a:p>
            <a:pPr marL="0" indent="0">
              <a:buNone/>
            </a:pPr>
            <a:r>
              <a:rPr lang="en-US" sz="2100" dirty="0">
                <a:latin typeface="Arial Black" panose="020B0A04020102020204" pitchFamily="34" charset="0"/>
              </a:rPr>
              <a:t>This leader shows evidence of growing discipleship. </a:t>
            </a:r>
          </a:p>
          <a:p>
            <a:pPr marL="0" indent="0">
              <a:buNone/>
            </a:pPr>
            <a:r>
              <a:rPr lang="en-US" sz="2100" dirty="0">
                <a:latin typeface="Arial Black" panose="020B0A04020102020204" pitchFamily="34" charset="0"/>
              </a:rPr>
              <a:t>Useful skills for this position are the ability to listen to and communicate with people of all ages, interest in a wide range of worship experiences, interest in music and </a:t>
            </a:r>
            <a:r>
              <a:rPr lang="en-US" sz="2100" dirty="0" err="1">
                <a:latin typeface="Arial Black" panose="020B0A04020102020204" pitchFamily="34" charset="0"/>
              </a:rPr>
              <a:t>otherworship</a:t>
            </a:r>
            <a:r>
              <a:rPr lang="en-US" sz="2100" dirty="0">
                <a:latin typeface="Arial Black" panose="020B0A04020102020204" pitchFamily="34" charset="0"/>
              </a:rPr>
              <a:t>-related arts, skills for researching worship issues and sensitivity both to what makes worship effective and ways people relate to God.</a:t>
            </a:r>
          </a:p>
          <a:p>
            <a:endParaRPr lang="en-US" sz="2100" dirty="0"/>
          </a:p>
        </p:txBody>
      </p:sp>
      <p:sp>
        <p:nvSpPr>
          <p:cNvPr id="5" name="Text Placeholder 4">
            <a:extLst>
              <a:ext uri="{FF2B5EF4-FFF2-40B4-BE49-F238E27FC236}">
                <a16:creationId xmlns:a16="http://schemas.microsoft.com/office/drawing/2014/main" id="{074886B4-96C2-4969-9DB2-BDCA9F0B1CC4}"/>
              </a:ext>
            </a:extLst>
          </p:cNvPr>
          <p:cNvSpPr>
            <a:spLocks noGrp="1"/>
          </p:cNvSpPr>
          <p:nvPr>
            <p:ph type="body" sz="quarter" idx="3"/>
          </p:nvPr>
        </p:nvSpPr>
        <p:spPr>
          <a:xfrm flipV="1">
            <a:off x="6172200" y="1219200"/>
            <a:ext cx="4956048" cy="461963"/>
          </a:xfrm>
        </p:spPr>
        <p:txBody>
          <a:bodyPr>
            <a:normAutofit/>
          </a:bodyPr>
          <a:lstStyle/>
          <a:p>
            <a:r>
              <a:rPr lang="en-US" dirty="0"/>
              <a:t>	</a:t>
            </a:r>
          </a:p>
        </p:txBody>
      </p:sp>
    </p:spTree>
    <p:extLst>
      <p:ext uri="{BB962C8B-B14F-4D97-AF65-F5344CB8AC3E}">
        <p14:creationId xmlns:p14="http://schemas.microsoft.com/office/powerpoint/2010/main" val="386154875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8191BC09-66A0-EA48-A2A9-28E636D654E6}"/>
              </a:ext>
            </a:extLst>
          </p:cNvPr>
          <p:cNvSpPr>
            <a:spLocks noGrp="1"/>
          </p:cNvSpPr>
          <p:nvPr>
            <p:ph sz="half" idx="2"/>
          </p:nvPr>
        </p:nvSpPr>
        <p:spPr>
          <a:xfrm>
            <a:off x="298824" y="348627"/>
            <a:ext cx="11791078" cy="6337549"/>
          </a:xfrm>
        </p:spPr>
        <p:txBody>
          <a:bodyPr>
            <a:noAutofit/>
          </a:bodyPr>
          <a:lstStyle/>
          <a:p>
            <a:pPr marL="457200" lvl="1" indent="0">
              <a:buNone/>
            </a:pPr>
            <a:r>
              <a:rPr lang="en-US" sz="2200" dirty="0">
                <a:latin typeface="Arial Black" panose="020B0A04020102020204" pitchFamily="34" charset="0"/>
              </a:rPr>
              <a:t>RESPONSIBILITIES OF THE POSITION  This leader will learn both about worship and about the people in the congregation and community to help plan worship appropriate to the congregation’s gifts and needs. This leader needs to be open to both a variety of worship styles and to the congregation’s traditions. </a:t>
            </a:r>
          </a:p>
          <a:p>
            <a:pPr marL="457200" lvl="1" indent="0">
              <a:buNone/>
            </a:pPr>
            <a:r>
              <a:rPr lang="en-US" sz="2200" dirty="0">
                <a:latin typeface="Arial Black" panose="020B0A04020102020204" pitchFamily="34" charset="0"/>
              </a:rPr>
              <a:t>This leader will work with the pastor and other leaders in planning worship. The coordinator will provide support for worship by identifying, training, and supporting worship leaders such as acolytes, artists, Scripture readers, ushers, greeters, and others. </a:t>
            </a:r>
          </a:p>
          <a:p>
            <a:pPr marL="457200" lvl="1" indent="0">
              <a:buNone/>
            </a:pPr>
            <a:r>
              <a:rPr lang="en-US" sz="2200" dirty="0">
                <a:latin typeface="Arial Black" panose="020B0A04020102020204" pitchFamily="34" charset="0"/>
              </a:rPr>
              <a:t>This leader will be familiar with United Methodist resources, facilitate their use, and will be able to recommend appropriate resources for educating all age levels and faith stages about worship life.</a:t>
            </a:r>
          </a:p>
          <a:p>
            <a:pPr marL="457200" lvl="1" indent="0">
              <a:buNone/>
            </a:pPr>
            <a:r>
              <a:rPr lang="en-US" sz="2200" dirty="0">
                <a:latin typeface="Arial Black" panose="020B0A04020102020204" pitchFamily="34" charset="0"/>
              </a:rPr>
              <a:t>This leader will promote and foster regular individual and family worship and spiritual formation.</a:t>
            </a:r>
          </a:p>
          <a:p>
            <a:pPr marL="457200" lvl="1" indent="0">
              <a:buNone/>
            </a:pPr>
            <a:r>
              <a:rPr lang="en-US" sz="2200" dirty="0">
                <a:latin typeface="Arial Black" panose="020B0A04020102020204" pitchFamily="34" charset="0"/>
              </a:rPr>
              <a:t> This leader will work with other ministry leaders so that worship celebrates the whole life of the congregation and community.</a:t>
            </a:r>
          </a:p>
        </p:txBody>
      </p:sp>
    </p:spTree>
    <p:extLst>
      <p:ext uri="{BB962C8B-B14F-4D97-AF65-F5344CB8AC3E}">
        <p14:creationId xmlns:p14="http://schemas.microsoft.com/office/powerpoint/2010/main" val="110894751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63774-44D5-46FA-A3FC-E50DCFEB0E35}"/>
              </a:ext>
            </a:extLst>
          </p:cNvPr>
          <p:cNvSpPr>
            <a:spLocks noGrp="1"/>
          </p:cNvSpPr>
          <p:nvPr>
            <p:ph type="title"/>
          </p:nvPr>
        </p:nvSpPr>
        <p:spPr>
          <a:xfrm>
            <a:off x="0" y="0"/>
            <a:ext cx="11123614" cy="823912"/>
          </a:xfrm>
        </p:spPr>
        <p:txBody>
          <a:bodyPr/>
          <a:lstStyle/>
          <a:p>
            <a:r>
              <a:rPr lang="en-US" dirty="0">
                <a:latin typeface="Arial Black" panose="020B0A04020102020204" pitchFamily="34" charset="0"/>
              </a:rPr>
              <a:t>PRAYER TEAM MINISTRY </a:t>
            </a:r>
          </a:p>
        </p:txBody>
      </p:sp>
      <p:sp>
        <p:nvSpPr>
          <p:cNvPr id="3" name="Text Placeholder 2">
            <a:extLst>
              <a:ext uri="{FF2B5EF4-FFF2-40B4-BE49-F238E27FC236}">
                <a16:creationId xmlns:a16="http://schemas.microsoft.com/office/drawing/2014/main" id="{5AB581AC-613D-4CD3-AF48-DDBD0A5569C2}"/>
              </a:ext>
            </a:extLst>
          </p:cNvPr>
          <p:cNvSpPr>
            <a:spLocks noGrp="1"/>
          </p:cNvSpPr>
          <p:nvPr>
            <p:ph type="body" idx="1"/>
          </p:nvPr>
        </p:nvSpPr>
        <p:spPr>
          <a:xfrm>
            <a:off x="-1" y="823911"/>
            <a:ext cx="11554691" cy="1456151"/>
          </a:xfrm>
        </p:spPr>
        <p:txBody>
          <a:bodyPr>
            <a:normAutofit fontScale="32500" lnSpcReduction="20000"/>
          </a:bodyPr>
          <a:lstStyle/>
          <a:p>
            <a:r>
              <a:rPr lang="en-US" sz="6400" dirty="0">
                <a:latin typeface="Arial Black" panose="020B0A04020102020204" pitchFamily="34" charset="0"/>
              </a:rPr>
              <a:t>An effective leader will help the congregation recognize that prayer is essential to a life of Christian discipleship. The congregation will become stronger in the spiritual practice of prayer. The congregation will be led by God’s Spirit in fulfilling the mission of making disciples for the transformation of the world.</a:t>
            </a:r>
          </a:p>
          <a:p>
            <a:endParaRPr lang="en-US" dirty="0"/>
          </a:p>
        </p:txBody>
      </p:sp>
      <p:sp>
        <p:nvSpPr>
          <p:cNvPr id="4" name="Content Placeholder 3">
            <a:extLst>
              <a:ext uri="{FF2B5EF4-FFF2-40B4-BE49-F238E27FC236}">
                <a16:creationId xmlns:a16="http://schemas.microsoft.com/office/drawing/2014/main" id="{E84AADEF-3987-4DA0-AAA0-45A9B0FD3919}"/>
              </a:ext>
            </a:extLst>
          </p:cNvPr>
          <p:cNvSpPr>
            <a:spLocks noGrp="1"/>
          </p:cNvSpPr>
          <p:nvPr>
            <p:ph sz="half" idx="2"/>
          </p:nvPr>
        </p:nvSpPr>
        <p:spPr>
          <a:xfrm>
            <a:off x="0" y="2280062"/>
            <a:ext cx="6019801" cy="4453247"/>
          </a:xfrm>
        </p:spPr>
        <p:txBody>
          <a:bodyPr>
            <a:normAutofit fontScale="62500" lnSpcReduction="20000"/>
          </a:bodyPr>
          <a:lstStyle/>
          <a:p>
            <a:pPr marL="0" indent="0">
              <a:buNone/>
            </a:pPr>
            <a:r>
              <a:rPr lang="en-US" sz="2900" b="1" dirty="0">
                <a:latin typeface="Arial Narrow" panose="020B0606020202030204" pitchFamily="34" charset="0"/>
              </a:rPr>
              <a:t>This ministry leader benefits from having one or more of these spiritual gifts: servanthood, teaching, exhortation (encouragement), wisdom, discernment, administration, and helping.</a:t>
            </a:r>
          </a:p>
          <a:p>
            <a:pPr marL="0" indent="0">
              <a:buNone/>
            </a:pPr>
            <a:r>
              <a:rPr lang="en-US" sz="2900" b="1" dirty="0">
                <a:latin typeface="Arial Narrow" panose="020B0606020202030204" pitchFamily="34" charset="0"/>
              </a:rPr>
              <a:t>This leader should show evidence of an active and growing prayer life and a desire to teach and encourage others to pray.</a:t>
            </a:r>
          </a:p>
          <a:p>
            <a:pPr marL="0" indent="0">
              <a:buNone/>
            </a:pPr>
            <a:r>
              <a:rPr lang="en-US" sz="2900" b="1" dirty="0">
                <a:latin typeface="Arial Narrow" panose="020B0606020202030204" pitchFamily="34" charset="0"/>
              </a:rPr>
              <a:t>Useful skills for this position are the ability to listen to and communicate with people of all ages; the ability to work with other ministry leaders; the ability to model and teach a variety of ways of praying; the ability to organize teams, delegate responsibility, and follow up to complete tasks.</a:t>
            </a:r>
          </a:p>
          <a:p>
            <a:pPr marL="0" indent="0">
              <a:buNone/>
            </a:pPr>
            <a:r>
              <a:rPr lang="en-US" sz="2900" b="1" dirty="0">
                <a:latin typeface="Arial Narrow" panose="020B0606020202030204" pitchFamily="34" charset="0"/>
              </a:rPr>
              <a:t>This leader should show genuine interest in responding to the hopes and concerns of people in the community.</a:t>
            </a:r>
          </a:p>
          <a:p>
            <a:endParaRPr lang="en-US" dirty="0"/>
          </a:p>
        </p:txBody>
      </p:sp>
      <p:sp>
        <p:nvSpPr>
          <p:cNvPr id="6" name="Content Placeholder 5">
            <a:extLst>
              <a:ext uri="{FF2B5EF4-FFF2-40B4-BE49-F238E27FC236}">
                <a16:creationId xmlns:a16="http://schemas.microsoft.com/office/drawing/2014/main" id="{2082E453-9F69-4EF7-BE16-26300E0B7B89}"/>
              </a:ext>
            </a:extLst>
          </p:cNvPr>
          <p:cNvSpPr>
            <a:spLocks noGrp="1"/>
          </p:cNvSpPr>
          <p:nvPr>
            <p:ph sz="quarter" idx="4"/>
          </p:nvPr>
        </p:nvSpPr>
        <p:spPr>
          <a:xfrm>
            <a:off x="6172200" y="2505075"/>
            <a:ext cx="4956048" cy="4352925"/>
          </a:xfrm>
        </p:spPr>
        <p:txBody>
          <a:bodyPr>
            <a:normAutofit fontScale="62500" lnSpcReduction="20000"/>
          </a:bodyPr>
          <a:lstStyle/>
          <a:p>
            <a:r>
              <a:rPr lang="en-US" b="1" dirty="0">
                <a:latin typeface="Arial Narrow" panose="020B0606020202030204" pitchFamily="34" charset="0"/>
              </a:rPr>
              <a:t>This leader will maintain a growing and healthy spiritual life and will lead others to do the same.</a:t>
            </a:r>
          </a:p>
          <a:p>
            <a:r>
              <a:rPr lang="en-US" b="1" dirty="0">
                <a:latin typeface="Arial Narrow" panose="020B0606020202030204" pitchFamily="34" charset="0"/>
              </a:rPr>
              <a:t>This advocate will work with others to coordinate the planning and implementation of a comprehensive prayer ministry for the congregation.</a:t>
            </a:r>
          </a:p>
          <a:p>
            <a:r>
              <a:rPr lang="en-US" b="1" dirty="0">
                <a:latin typeface="Arial Narrow" panose="020B0606020202030204" pitchFamily="34" charset="0"/>
              </a:rPr>
              <a:t>This leader will identify, equip, and support people who are praying for all aspects of congregational life as well as for the overall goals of the congregation.</a:t>
            </a:r>
          </a:p>
          <a:p>
            <a:r>
              <a:rPr lang="en-US" b="1" dirty="0">
                <a:latin typeface="Arial Narrow" panose="020B0606020202030204" pitchFamily="34" charset="0"/>
              </a:rPr>
              <a:t>The prayer advocate will be familiar with curriculum resources for teaching prayer, facilitate their use, and be able to recommend appropriate resources for all age levels and faith stages.</a:t>
            </a:r>
          </a:p>
          <a:p>
            <a:r>
              <a:rPr lang="en-US" b="1" dirty="0">
                <a:latin typeface="Arial Narrow" panose="020B0606020202030204" pitchFamily="34" charset="0"/>
              </a:rPr>
              <a:t>This leader will link with organizations, people, and resources in and beyond the congregation that are concerned with Christian prayer.</a:t>
            </a:r>
          </a:p>
          <a:p>
            <a:endParaRPr lang="en-US" dirty="0"/>
          </a:p>
          <a:p>
            <a:endParaRPr lang="en-US" dirty="0"/>
          </a:p>
        </p:txBody>
      </p:sp>
    </p:spTree>
    <p:extLst>
      <p:ext uri="{BB962C8B-B14F-4D97-AF65-F5344CB8AC3E}">
        <p14:creationId xmlns:p14="http://schemas.microsoft.com/office/powerpoint/2010/main" val="335434002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276515-642D-497A-8776-050B3A3E009D}"/>
              </a:ext>
            </a:extLst>
          </p:cNvPr>
          <p:cNvSpPr/>
          <p:nvPr/>
        </p:nvSpPr>
        <p:spPr>
          <a:xfrm>
            <a:off x="172278" y="117693"/>
            <a:ext cx="12019722" cy="7017306"/>
          </a:xfrm>
          <a:prstGeom prst="rect">
            <a:avLst/>
          </a:prstGeom>
        </p:spPr>
        <p:txBody>
          <a:bodyPr wrap="square">
            <a:spAutoFit/>
          </a:bodyPr>
          <a:lstStyle/>
          <a:p>
            <a:r>
              <a:rPr lang="en-US" b="1" dirty="0">
                <a:latin typeface="Arial Black" panose="020B0A04020102020204" pitchFamily="34" charset="0"/>
              </a:rPr>
              <a:t>Communications Team Leader/Ministry </a:t>
            </a:r>
          </a:p>
          <a:p>
            <a:endParaRPr lang="en-US" b="1" dirty="0">
              <a:latin typeface="Arial Black" panose="020B0A04020102020204" pitchFamily="34" charset="0"/>
            </a:endParaRPr>
          </a:p>
          <a:p>
            <a:r>
              <a:rPr lang="en-US" b="1" dirty="0">
                <a:latin typeface="Arial Black" panose="020B0A04020102020204" pitchFamily="34" charset="0"/>
              </a:rPr>
              <a:t>What is my job?</a:t>
            </a:r>
          </a:p>
          <a:p>
            <a:r>
              <a:rPr lang="en-US" b="1" dirty="0">
                <a:latin typeface="Arial Black" panose="020B0A04020102020204" pitchFamily="34" charset="0"/>
              </a:rPr>
              <a:t>Communicate internally and externally so that members and others will understand and become interested in participating the congregation</a:t>
            </a:r>
          </a:p>
          <a:p>
            <a:r>
              <a:rPr lang="en-US" b="1" dirty="0">
                <a:latin typeface="Arial Black" panose="020B0A04020102020204" pitchFamily="34" charset="0"/>
              </a:rPr>
              <a:t>Lead the congregation is effective communication for the 21st century</a:t>
            </a:r>
          </a:p>
          <a:p>
            <a:endParaRPr lang="en-US" b="1" dirty="0">
              <a:latin typeface="Arial Black" panose="020B0A04020102020204" pitchFamily="34" charset="0"/>
            </a:endParaRPr>
          </a:p>
          <a:p>
            <a:r>
              <a:rPr lang="en-US" b="1" dirty="0">
                <a:latin typeface="Arial Black" panose="020B0A04020102020204" pitchFamily="34" charset="0"/>
              </a:rPr>
              <a:t>Experience, skills: This leader shows passion for communicating a clear message and skill with methods of communication—verbal, written, and electronic. At the same time, this person must be able to work with leaders of other ministry groups, have expertise in the field of communication, and interest in developing and sharing knowledge. This leader must be able to connect their knowledge and expertise to the vision and mission of the congregation.</a:t>
            </a:r>
          </a:p>
          <a:p>
            <a:endParaRPr lang="en-US" b="1" dirty="0">
              <a:latin typeface="Arial Black" panose="020B0A04020102020204" pitchFamily="34" charset="0"/>
            </a:endParaRPr>
          </a:p>
          <a:p>
            <a:r>
              <a:rPr lang="en-US" b="1" dirty="0">
                <a:latin typeface="Arial Black" panose="020B0A04020102020204" pitchFamily="34" charset="0"/>
              </a:rPr>
              <a:t>What do I do?</a:t>
            </a:r>
          </a:p>
          <a:p>
            <a:r>
              <a:rPr lang="en-US" b="1" dirty="0">
                <a:latin typeface="Arial Black" panose="020B0A04020102020204" pitchFamily="34" charset="0"/>
              </a:rPr>
              <a:t>•	Maintain a healthy and growing spiritual life and lead others to do the same. </a:t>
            </a:r>
          </a:p>
          <a:p>
            <a:r>
              <a:rPr lang="en-US" b="1" dirty="0">
                <a:latin typeface="Arial Black" panose="020B0A04020102020204" pitchFamily="34" charset="0"/>
              </a:rPr>
              <a:t>•	Oversee and coordinate the communications that go from your congregation to its members and to the community, such as print and electronic newsletters and announcements, telephone contacts, a website, radio spots and programming, and broadcast journalism. </a:t>
            </a:r>
          </a:p>
          <a:p>
            <a:r>
              <a:rPr lang="en-US" b="1" dirty="0">
                <a:latin typeface="Arial Black" panose="020B0A04020102020204" pitchFamily="34" charset="0"/>
              </a:rPr>
              <a:t>•	Coordinate contacts between your congregation and community media. </a:t>
            </a:r>
          </a:p>
          <a:p>
            <a:r>
              <a:rPr lang="en-US" b="1" dirty="0">
                <a:latin typeface="Arial Black" panose="020B0A04020102020204" pitchFamily="34" charset="0"/>
              </a:rPr>
              <a:t>•	Collaborate with the church leadership team and church staff to plan program and benevolence promotions. </a:t>
            </a:r>
          </a:p>
          <a:p>
            <a:r>
              <a:rPr lang="en-US" b="1" dirty="0">
                <a:latin typeface="Arial Black" panose="020B0A04020102020204" pitchFamily="34" charset="0"/>
              </a:rPr>
              <a:t>•	Develop and produce video resources for internal and external ministry and outreach. </a:t>
            </a:r>
          </a:p>
          <a:p>
            <a:endParaRPr lang="en-US" b="1" dirty="0">
              <a:latin typeface="Arial Black" panose="020B0A04020102020204" pitchFamily="34" charset="0"/>
            </a:endParaRPr>
          </a:p>
          <a:p>
            <a:endParaRPr lang="en-US" dirty="0"/>
          </a:p>
        </p:txBody>
      </p:sp>
    </p:spTree>
    <p:extLst>
      <p:ext uri="{BB962C8B-B14F-4D97-AF65-F5344CB8AC3E}">
        <p14:creationId xmlns:p14="http://schemas.microsoft.com/office/powerpoint/2010/main" val="118938530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DEC3A-A6CC-4ACA-9BEC-04B0D14C465F}"/>
              </a:ext>
            </a:extLst>
          </p:cNvPr>
          <p:cNvSpPr>
            <a:spLocks noGrp="1"/>
          </p:cNvSpPr>
          <p:nvPr>
            <p:ph type="title"/>
          </p:nvPr>
        </p:nvSpPr>
        <p:spPr/>
        <p:txBody>
          <a:bodyPr/>
          <a:lstStyle/>
          <a:p>
            <a:r>
              <a:rPr lang="en-US" dirty="0"/>
              <a:t>Fellowship Chairperson </a:t>
            </a:r>
          </a:p>
        </p:txBody>
      </p:sp>
      <p:sp>
        <p:nvSpPr>
          <p:cNvPr id="3" name="Rectangle 2">
            <a:extLst>
              <a:ext uri="{FF2B5EF4-FFF2-40B4-BE49-F238E27FC236}">
                <a16:creationId xmlns:a16="http://schemas.microsoft.com/office/drawing/2014/main" id="{D3CBC05A-8E87-4F0A-B48D-04FE2C00F53D}"/>
              </a:ext>
            </a:extLst>
          </p:cNvPr>
          <p:cNvSpPr/>
          <p:nvPr/>
        </p:nvSpPr>
        <p:spPr>
          <a:xfrm>
            <a:off x="0" y="-356651"/>
            <a:ext cx="12192000" cy="6740307"/>
          </a:xfrm>
          <a:prstGeom prst="rect">
            <a:avLst/>
          </a:prstGeom>
        </p:spPr>
        <p:txBody>
          <a:bodyPr wrap="square">
            <a:spAutoFit/>
          </a:bodyPr>
          <a:lstStyle/>
          <a:p>
            <a:endParaRPr lang="en-US" dirty="0"/>
          </a:p>
          <a:p>
            <a:endParaRPr lang="en-US" dirty="0"/>
          </a:p>
          <a:p>
            <a:endParaRPr lang="en-US" dirty="0"/>
          </a:p>
          <a:p>
            <a:endParaRPr lang="en-US" dirty="0"/>
          </a:p>
          <a:p>
            <a:endParaRPr lang="en-US" dirty="0"/>
          </a:p>
          <a:p>
            <a:endParaRPr lang="en-US" dirty="0"/>
          </a:p>
          <a:p>
            <a:endParaRPr lang="en-US" dirty="0">
              <a:latin typeface="Arial Black" panose="020B0A04020102020204" pitchFamily="34" charset="0"/>
            </a:endParaRPr>
          </a:p>
          <a:p>
            <a:r>
              <a:rPr lang="en-US" dirty="0">
                <a:latin typeface="Arial Black" panose="020B0A04020102020204" pitchFamily="34" charset="0"/>
              </a:rPr>
              <a:t>“Radical Hospitality”</a:t>
            </a:r>
          </a:p>
          <a:p>
            <a:r>
              <a:rPr lang="en-US" dirty="0">
                <a:latin typeface="Arial Black" panose="020B0A04020102020204" pitchFamily="34" charset="0"/>
              </a:rPr>
              <a:t>If the Evangelism group is all about connecting people with God, the Fellowship group is all about connecting people to each other in Christ. This chairperson needs to look at what the church is doing to connect people with each other in supportive discipleship.</a:t>
            </a:r>
          </a:p>
          <a:p>
            <a:r>
              <a:rPr lang="en-US" dirty="0">
                <a:latin typeface="Arial Black" panose="020B0A04020102020204" pitchFamily="34" charset="0"/>
              </a:rPr>
              <a:t>Duties:</a:t>
            </a:r>
          </a:p>
          <a:p>
            <a:r>
              <a:rPr lang="en-US" dirty="0">
                <a:latin typeface="Arial Black" panose="020B0A04020102020204" pitchFamily="34" charset="0"/>
              </a:rPr>
              <a:t>PRAY!</a:t>
            </a:r>
          </a:p>
          <a:p>
            <a:r>
              <a:rPr lang="en-US" dirty="0">
                <a:latin typeface="Arial Black" panose="020B0A04020102020204" pitchFamily="34" charset="0"/>
              </a:rPr>
              <a:t>Attend the regular Council meetings with a</a:t>
            </a:r>
          </a:p>
          <a:p>
            <a:r>
              <a:rPr lang="en-US" dirty="0">
                <a:latin typeface="Arial Black" panose="020B0A04020102020204" pitchFamily="34" charset="0"/>
              </a:rPr>
              <a:t>report from your area.</a:t>
            </a:r>
          </a:p>
          <a:p>
            <a:r>
              <a:rPr lang="en-US" dirty="0">
                <a:latin typeface="Arial Black" panose="020B0A04020102020204" pitchFamily="34" charset="0"/>
              </a:rPr>
              <a:t> Begin to gather a group around you who will work with you to grow in an understanding of biblical fellowship. This might include all the things you would do as a church with Small Groups, Welcoming Ministry, Visitation Ministry, Fellowship Meals, etc. (While meals together are fun and important, fellowship is much larger in scope.</a:t>
            </a:r>
          </a:p>
          <a:p>
            <a:r>
              <a:rPr lang="en-US" dirty="0">
                <a:latin typeface="Arial Black" panose="020B0A04020102020204" pitchFamily="34" charset="0"/>
              </a:rPr>
              <a:t>Your job is to explore what will help us discover our basic oneness in Christ, living and loving together in His grace.</a:t>
            </a:r>
          </a:p>
          <a:p>
            <a:r>
              <a:rPr lang="en-US" dirty="0">
                <a:latin typeface="Arial Black" panose="020B0A04020102020204" pitchFamily="34" charset="0"/>
              </a:rPr>
              <a:t>Take any training you can find to help you understand small groups and visitation ministry better.</a:t>
            </a:r>
          </a:p>
          <a:p>
            <a:r>
              <a:rPr lang="en-US" dirty="0">
                <a:latin typeface="Arial Black" panose="020B0A04020102020204" pitchFamily="34" charset="0"/>
              </a:rPr>
              <a:t>PRAY for a deepening sense of FAMILY throughout the congregation!</a:t>
            </a:r>
          </a:p>
        </p:txBody>
      </p:sp>
    </p:spTree>
    <p:extLst>
      <p:ext uri="{BB962C8B-B14F-4D97-AF65-F5344CB8AC3E}">
        <p14:creationId xmlns:p14="http://schemas.microsoft.com/office/powerpoint/2010/main" val="37213770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2B2AAA-13A7-4298-9789-A99BE2587CF1}"/>
              </a:ext>
            </a:extLst>
          </p:cNvPr>
          <p:cNvPicPr>
            <a:picLocks noChangeAspect="1"/>
          </p:cNvPicPr>
          <p:nvPr/>
        </p:nvPicPr>
        <p:blipFill>
          <a:blip r:embed="rId3"/>
          <a:stretch>
            <a:fillRect/>
          </a:stretch>
        </p:blipFill>
        <p:spPr>
          <a:xfrm>
            <a:off x="1" y="1"/>
            <a:ext cx="12192000" cy="6977922"/>
          </a:xfrm>
          <a:prstGeom prst="rect">
            <a:avLst/>
          </a:prstGeom>
        </p:spPr>
      </p:pic>
    </p:spTree>
    <p:extLst>
      <p:ext uri="{BB962C8B-B14F-4D97-AF65-F5344CB8AC3E}">
        <p14:creationId xmlns:p14="http://schemas.microsoft.com/office/powerpoint/2010/main" val="155948865"/>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4" name="applause.wav"/>
          </p:stSnd>
        </p:sndAc>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44FDA-5D5B-4548-A79E-6CE2EB5F91FC}"/>
              </a:ext>
            </a:extLst>
          </p:cNvPr>
          <p:cNvSpPr>
            <a:spLocks noGrp="1"/>
          </p:cNvSpPr>
          <p:nvPr>
            <p:ph type="title"/>
          </p:nvPr>
        </p:nvSpPr>
        <p:spPr>
          <a:xfrm>
            <a:off x="1065212" y="304800"/>
            <a:ext cx="10058402" cy="591671"/>
          </a:xfrm>
        </p:spPr>
        <p:txBody>
          <a:bodyPr>
            <a:normAutofit fontScale="90000"/>
          </a:bodyPr>
          <a:lstStyle/>
          <a:p>
            <a:r>
              <a:rPr lang="en-US" dirty="0"/>
              <a:t>Culinary Ministry </a:t>
            </a:r>
          </a:p>
        </p:txBody>
      </p:sp>
      <p:sp>
        <p:nvSpPr>
          <p:cNvPr id="3" name="Rectangle 2">
            <a:extLst>
              <a:ext uri="{FF2B5EF4-FFF2-40B4-BE49-F238E27FC236}">
                <a16:creationId xmlns:a16="http://schemas.microsoft.com/office/drawing/2014/main" id="{37848E86-878F-4E21-B492-2F36891847C0}"/>
              </a:ext>
            </a:extLst>
          </p:cNvPr>
          <p:cNvSpPr/>
          <p:nvPr/>
        </p:nvSpPr>
        <p:spPr>
          <a:xfrm>
            <a:off x="152400" y="-910649"/>
            <a:ext cx="11860306" cy="7571303"/>
          </a:xfrm>
          <a:prstGeom prst="rect">
            <a:avLst/>
          </a:prstGeom>
        </p:spPr>
        <p:txBody>
          <a:bodyPr wrap="square">
            <a:spAutoFit/>
          </a:bodyPr>
          <a:lstStyle/>
          <a:p>
            <a:endParaRPr lang="en-US" dirty="0"/>
          </a:p>
          <a:p>
            <a:endParaRPr lang="en-US" dirty="0"/>
          </a:p>
          <a:p>
            <a:endParaRPr lang="en-US" dirty="0"/>
          </a:p>
          <a:p>
            <a:endParaRPr lang="en-US" dirty="0"/>
          </a:p>
          <a:p>
            <a:endParaRPr lang="en-US" dirty="0">
              <a:latin typeface="Arial Black" panose="020B0A04020102020204" pitchFamily="34" charset="0"/>
            </a:endParaRPr>
          </a:p>
          <a:p>
            <a:endParaRPr lang="en-US" dirty="0">
              <a:latin typeface="Arial Black" panose="020B0A04020102020204" pitchFamily="34" charset="0"/>
            </a:endParaRPr>
          </a:p>
          <a:p>
            <a:endParaRPr lang="en-US" dirty="0">
              <a:latin typeface="Arial Black" panose="020B0A04020102020204" pitchFamily="34" charset="0"/>
            </a:endParaRPr>
          </a:p>
          <a:p>
            <a:r>
              <a:rPr lang="en-US" dirty="0">
                <a:latin typeface="Arial Black" panose="020B0A04020102020204" pitchFamily="34" charset="0"/>
              </a:rPr>
              <a:t>Scripture</a:t>
            </a:r>
          </a:p>
          <a:p>
            <a:r>
              <a:rPr lang="en-US" dirty="0">
                <a:latin typeface="Arial Black" panose="020B0A04020102020204" pitchFamily="34" charset="0"/>
              </a:rPr>
              <a:t>“Be not forgetful to entertain strangers: for thereby some have entertained angels</a:t>
            </a:r>
          </a:p>
          <a:p>
            <a:r>
              <a:rPr lang="en-US" dirty="0">
                <a:latin typeface="Arial Black" panose="020B0A04020102020204" pitchFamily="34" charset="0"/>
              </a:rPr>
              <a:t>unawares.” Hebrews 13:2</a:t>
            </a:r>
          </a:p>
          <a:p>
            <a:r>
              <a:rPr lang="en-US" dirty="0">
                <a:latin typeface="Arial Black" panose="020B0A04020102020204" pitchFamily="34" charset="0"/>
              </a:rPr>
              <a:t>Culinary Ministry, through prayer, praise and faith in our Lord and Savior Jesus</a:t>
            </a:r>
          </a:p>
          <a:p>
            <a:r>
              <a:rPr lang="en-US" dirty="0">
                <a:latin typeface="Arial Black" panose="020B0A04020102020204" pitchFamily="34" charset="0"/>
              </a:rPr>
              <a:t>Christ, strives to glorify God by providing excellence in food service. This</a:t>
            </a:r>
          </a:p>
          <a:p>
            <a:r>
              <a:rPr lang="en-US" dirty="0">
                <a:latin typeface="Arial Black" panose="020B0A04020102020204" pitchFamily="34" charset="0"/>
              </a:rPr>
              <a:t>ministry aspire for the love of Jesus Christ to be exemplified in our performance as</a:t>
            </a:r>
          </a:p>
          <a:p>
            <a:r>
              <a:rPr lang="en-US" dirty="0">
                <a:latin typeface="Arial Black" panose="020B0A04020102020204" pitchFamily="34" charset="0"/>
              </a:rPr>
              <a:t>food service handlers. This ministry committed to practice the high quality</a:t>
            </a:r>
          </a:p>
          <a:p>
            <a:r>
              <a:rPr lang="en-US" dirty="0">
                <a:latin typeface="Arial Black" panose="020B0A04020102020204" pitchFamily="34" charset="0"/>
              </a:rPr>
              <a:t>standards required for health and safety.</a:t>
            </a:r>
          </a:p>
          <a:p>
            <a:r>
              <a:rPr lang="en-US" b="1" u="sng" dirty="0">
                <a:latin typeface="Arial Black" panose="020B0A04020102020204" pitchFamily="34" charset="0"/>
              </a:rPr>
              <a:t>Responsibilities of the Culinary Ministry</a:t>
            </a:r>
          </a:p>
          <a:p>
            <a:r>
              <a:rPr lang="en-US" dirty="0">
                <a:latin typeface="Arial Black" panose="020B0A04020102020204" pitchFamily="34" charset="0"/>
              </a:rPr>
              <a:t>Responsible for the maintenance of the kitchen and its contents.</a:t>
            </a:r>
          </a:p>
          <a:p>
            <a:r>
              <a:rPr lang="en-US" dirty="0">
                <a:latin typeface="Arial Black" panose="020B0A04020102020204" pitchFamily="34" charset="0"/>
              </a:rPr>
              <a:t>Maintains an inventory of all kitchen equipment, supplies and assets.</a:t>
            </a:r>
          </a:p>
          <a:p>
            <a:r>
              <a:rPr lang="en-US" dirty="0">
                <a:latin typeface="Arial Black" panose="020B0A04020102020204" pitchFamily="34" charset="0"/>
              </a:rPr>
              <a:t>Coordinates menus and meals for special fellowship dinners, various churchwide functions, hosted special events.</a:t>
            </a:r>
          </a:p>
          <a:p>
            <a:r>
              <a:rPr lang="en-US" dirty="0">
                <a:latin typeface="Arial Black" panose="020B0A04020102020204" pitchFamily="34" charset="0"/>
              </a:rPr>
              <a:t>Upon request, assist with the preparations of wedding receptions, funeral</a:t>
            </a:r>
          </a:p>
          <a:p>
            <a:r>
              <a:rPr lang="en-US" dirty="0">
                <a:latin typeface="Arial Black" panose="020B0A04020102020204" pitchFamily="34" charset="0"/>
              </a:rPr>
              <a:t>repast, and other special functions.</a:t>
            </a:r>
          </a:p>
          <a:p>
            <a:r>
              <a:rPr lang="en-US" dirty="0">
                <a:latin typeface="Arial Black" panose="020B0A04020102020204" pitchFamily="34" charset="0"/>
              </a:rPr>
              <a:t>Set up, clean and put away all kitchen supplies used during functions</a:t>
            </a:r>
          </a:p>
          <a:p>
            <a:r>
              <a:rPr lang="en-US" dirty="0">
                <a:latin typeface="Arial Black" panose="020B0A04020102020204" pitchFamily="34" charset="0"/>
              </a:rPr>
              <a:t>Coordinate special requirements required for a visiting Minister</a:t>
            </a:r>
          </a:p>
          <a:p>
            <a:r>
              <a:rPr lang="en-US" dirty="0">
                <a:latin typeface="Arial Black" panose="020B0A04020102020204" pitchFamily="34" charset="0"/>
              </a:rPr>
              <a:t>Purchase necessary food items for annual functions or other events at the</a:t>
            </a:r>
          </a:p>
          <a:p>
            <a:r>
              <a:rPr lang="en-US" dirty="0">
                <a:latin typeface="Arial Black" panose="020B0A04020102020204" pitchFamily="34" charset="0"/>
              </a:rPr>
              <a:t>request of the Pastor.</a:t>
            </a:r>
          </a:p>
        </p:txBody>
      </p:sp>
    </p:spTree>
    <p:extLst>
      <p:ext uri="{BB962C8B-B14F-4D97-AF65-F5344CB8AC3E}">
        <p14:creationId xmlns:p14="http://schemas.microsoft.com/office/powerpoint/2010/main" val="75982661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AB8EE7-EDEE-4863-9573-4D51EE865790}"/>
              </a:ext>
            </a:extLst>
          </p:cNvPr>
          <p:cNvSpPr/>
          <p:nvPr/>
        </p:nvSpPr>
        <p:spPr>
          <a:xfrm>
            <a:off x="106017" y="145209"/>
            <a:ext cx="12192000" cy="6740307"/>
          </a:xfrm>
          <a:prstGeom prst="rect">
            <a:avLst/>
          </a:prstGeom>
        </p:spPr>
        <p:txBody>
          <a:bodyPr wrap="square">
            <a:spAutoFit/>
          </a:bodyPr>
          <a:lstStyle/>
          <a:p>
            <a:r>
              <a:rPr lang="en-US" sz="2000" b="1" dirty="0">
                <a:latin typeface="Arial Black" panose="020B0A04020102020204" pitchFamily="34" charset="0"/>
              </a:rPr>
              <a:t>United Methodist Men</a:t>
            </a:r>
          </a:p>
          <a:p>
            <a:endParaRPr lang="en-US" b="1" dirty="0"/>
          </a:p>
          <a:p>
            <a:r>
              <a:rPr lang="en-US" b="1" dirty="0">
                <a:latin typeface="Arial Black" panose="020B0A04020102020204" pitchFamily="34" charset="0"/>
              </a:rPr>
              <a:t>Overview</a:t>
            </a:r>
          </a:p>
          <a:p>
            <a:r>
              <a:rPr lang="en-US" b="1" dirty="0">
                <a:latin typeface="Arial Black" panose="020B0A04020102020204" pitchFamily="34" charset="0"/>
              </a:rPr>
              <a:t>The ministry of men in the local church is defined as a core group of men, partnering with their pastor, to invite and initiate spiritual growth opportunities for all men of the church. Everyone has different gifts, graces and areas of interest. Therefore, opportunities for participation would include diverse ministries of the church, such as prayer groups, missions, Bible studies, retreats, workshops/seminars, small groups in the Wesleyan tradition, leading and participating on committees, teaching Sunday school classes, youth ministries, scouting, mentoring and assisting in leading worship service. The focus is not inward, concentrating only on those who attend a set meeting, but outward to all men, assisting them to engage the process of spiritual growth.</a:t>
            </a:r>
          </a:p>
          <a:p>
            <a:r>
              <a:rPr lang="en-US" b="1" u="sng" dirty="0">
                <a:latin typeface="Arial Black" panose="020B0A04020102020204" pitchFamily="34" charset="0"/>
              </a:rPr>
              <a:t>Mission</a:t>
            </a:r>
          </a:p>
          <a:p>
            <a:r>
              <a:rPr lang="en-US" b="1" dirty="0">
                <a:latin typeface="Arial Black" panose="020B0A04020102020204" pitchFamily="34" charset="0"/>
              </a:rPr>
              <a:t>Our mission is to support spiritual growth among men, helping men to mature as disciples as they encourage spiritual formation in others.</a:t>
            </a:r>
          </a:p>
          <a:p>
            <a:r>
              <a:rPr lang="en-US" b="1" u="sng" dirty="0">
                <a:latin typeface="Arial Black" panose="020B0A04020102020204" pitchFamily="34" charset="0"/>
              </a:rPr>
              <a:t>Goal</a:t>
            </a:r>
          </a:p>
          <a:p>
            <a:r>
              <a:rPr lang="en-US" b="1" dirty="0">
                <a:latin typeface="Arial Black" panose="020B0A04020102020204" pitchFamily="34" charset="0"/>
              </a:rPr>
              <a:t>Our goal is to empower the ministry of Jesus Christ through men within the congregations of the UMC.</a:t>
            </a:r>
          </a:p>
          <a:p>
            <a:r>
              <a:rPr lang="en-US" b="1" u="sng" dirty="0">
                <a:latin typeface="Arial Black" panose="020B0A04020102020204" pitchFamily="34" charset="0"/>
              </a:rPr>
              <a:t>Pathway</a:t>
            </a:r>
          </a:p>
          <a:p>
            <a:r>
              <a:rPr lang="en-US" b="1" dirty="0">
                <a:latin typeface="Arial Black" panose="020B0A04020102020204" pitchFamily="34" charset="0"/>
              </a:rPr>
              <a:t>Our pathway is a lifelong commitment to spiritual growth to maturity as Christ followers. Our spiritual formation is marked by spiritual reproduction, as our faith passes on in others.</a:t>
            </a:r>
          </a:p>
          <a:p>
            <a:endParaRPr lang="en-US" dirty="0">
              <a:latin typeface="Arial Black" panose="020B0A04020102020204" pitchFamily="34" charset="0"/>
            </a:endParaRPr>
          </a:p>
          <a:p>
            <a:endParaRPr lang="en-US" dirty="0">
              <a:latin typeface="Arial Black" panose="020B0A04020102020204" pitchFamily="34" charset="0"/>
            </a:endParaRPr>
          </a:p>
          <a:p>
            <a:endParaRPr lang="en-US" dirty="0"/>
          </a:p>
        </p:txBody>
      </p:sp>
    </p:spTree>
    <p:extLst>
      <p:ext uri="{BB962C8B-B14F-4D97-AF65-F5344CB8AC3E}">
        <p14:creationId xmlns:p14="http://schemas.microsoft.com/office/powerpoint/2010/main" val="3911356864"/>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drumroll.wav"/>
          </p:stSnd>
        </p:sndAc>
      </p:transition>
    </mc:Choice>
    <mc:Fallback xmlns="">
      <p:transition spd="slow">
        <p:random/>
        <p:sndAc>
          <p:stSnd>
            <p:snd r:embed="rId3" name="drumroll.wav"/>
          </p:stSnd>
        </p:sndAc>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A1BC2A-59AB-483A-97B6-21E03286B9AE}"/>
              </a:ext>
            </a:extLst>
          </p:cNvPr>
          <p:cNvSpPr/>
          <p:nvPr/>
        </p:nvSpPr>
        <p:spPr>
          <a:xfrm>
            <a:off x="0" y="111855"/>
            <a:ext cx="12099235" cy="6740307"/>
          </a:xfrm>
          <a:prstGeom prst="rect">
            <a:avLst/>
          </a:prstGeom>
        </p:spPr>
        <p:txBody>
          <a:bodyPr wrap="square">
            <a:spAutoFit/>
          </a:bodyPr>
          <a:lstStyle/>
          <a:p>
            <a:r>
              <a:rPr lang="en-US" sz="2400" dirty="0">
                <a:latin typeface="Arial Black" panose="020B0A04020102020204" pitchFamily="34" charset="0"/>
              </a:rPr>
              <a:t>Why is men’s ministry important?</a:t>
            </a:r>
          </a:p>
          <a:p>
            <a:r>
              <a:rPr lang="en-US" sz="2400" dirty="0">
                <a:latin typeface="Arial Black" panose="020B0A04020102020204" pitchFamily="34" charset="0"/>
              </a:rPr>
              <a:t>• Men lead others best by modeling Jesus Christ in thoughts, words and deeds.</a:t>
            </a:r>
          </a:p>
          <a:p>
            <a:r>
              <a:rPr lang="en-US" sz="2400" dirty="0">
                <a:latin typeface="Arial Black" panose="020B0A04020102020204" pitchFamily="34" charset="0"/>
              </a:rPr>
              <a:t>• Spiritual maturity is signified in spiritual reproduction, as the faith of mature disciples passes on in others. </a:t>
            </a:r>
          </a:p>
          <a:p>
            <a:r>
              <a:rPr lang="en-US" sz="2400" dirty="0">
                <a:latin typeface="Arial Black" panose="020B0A04020102020204" pitchFamily="34" charset="0"/>
              </a:rPr>
              <a:t>• Men growing in Christ become effective spiritual leaders in their homes and congregations, working as partners with their spouses and congregational leaders-both lay and clergy.</a:t>
            </a:r>
          </a:p>
          <a:p>
            <a:r>
              <a:rPr lang="en-US" sz="2400" dirty="0">
                <a:latin typeface="Arial Black" panose="020B0A04020102020204" pitchFamily="34" charset="0"/>
              </a:rPr>
              <a:t>• Spiritually growing men help congregations to become vital and alive. </a:t>
            </a:r>
          </a:p>
          <a:p>
            <a:r>
              <a:rPr lang="en-US" sz="2400" dirty="0">
                <a:latin typeface="Arial Black" panose="020B0A04020102020204" pitchFamily="34" charset="0"/>
              </a:rPr>
              <a:t>• Everything desired from and through men comes as a result of men growing spiritually and maturing as disciples: family blessings, stewardship, service, outreach, prayer, spiritual leadership, lifestyle evangelism, and faithful obedience. Men are foundational to the life and health of the church.</a:t>
            </a:r>
          </a:p>
          <a:p>
            <a:r>
              <a:rPr lang="en-US" sz="2400" dirty="0">
                <a:latin typeface="Arial Black" panose="020B0A04020102020204" pitchFamily="34" charset="0"/>
              </a:rPr>
              <a:t>• When a man lives daily in surrendered faith, God is honored and many lives are blessed. Transformed hearts are forged only within Christ-centered lives-nothing less is our acceptable offering; nothing less truly reveals Christ</a:t>
            </a:r>
          </a:p>
        </p:txBody>
      </p:sp>
    </p:spTree>
    <p:extLst>
      <p:ext uri="{BB962C8B-B14F-4D97-AF65-F5344CB8AC3E}">
        <p14:creationId xmlns:p14="http://schemas.microsoft.com/office/powerpoint/2010/main" val="404688679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chimes.wav"/>
          </p:stSnd>
        </p:sndAc>
      </p:transition>
    </mc:Choice>
    <mc:Fallback xmlns="">
      <p:transition spd="slow">
        <p:random/>
        <p:sndAc>
          <p:stSnd>
            <p:snd r:embed="rId3" name="chimes.wav"/>
          </p:stSnd>
        </p:sndAc>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AD6F19-B692-497E-B7BC-B17353471E18}"/>
              </a:ext>
            </a:extLst>
          </p:cNvPr>
          <p:cNvPicPr>
            <a:picLocks noChangeAspect="1"/>
          </p:cNvPicPr>
          <p:nvPr/>
        </p:nvPicPr>
        <p:blipFill>
          <a:blip r:embed="rId3"/>
          <a:stretch>
            <a:fillRect/>
          </a:stretch>
        </p:blipFill>
        <p:spPr>
          <a:xfrm>
            <a:off x="503583" y="0"/>
            <a:ext cx="11184835" cy="6858000"/>
          </a:xfrm>
          <a:prstGeom prst="rect">
            <a:avLst/>
          </a:prstGeom>
        </p:spPr>
      </p:pic>
    </p:spTree>
    <p:extLst>
      <p:ext uri="{BB962C8B-B14F-4D97-AF65-F5344CB8AC3E}">
        <p14:creationId xmlns:p14="http://schemas.microsoft.com/office/powerpoint/2010/main" val="397791548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drumroll.wav"/>
          </p:stSnd>
        </p:sndAc>
      </p:transition>
    </mc:Choice>
    <mc:Fallback xmlns="">
      <p:transition spd="slow">
        <p:random/>
        <p:sndAc>
          <p:stSnd>
            <p:snd r:embed="rId4" name="drumroll.wav"/>
          </p:stSnd>
        </p:sndAc>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969AE-EDF1-4786-A4E8-B64CF3B19AC1}"/>
              </a:ext>
            </a:extLst>
          </p:cNvPr>
          <p:cNvSpPr>
            <a:spLocks noGrp="1"/>
          </p:cNvSpPr>
          <p:nvPr>
            <p:ph type="title"/>
          </p:nvPr>
        </p:nvSpPr>
        <p:spPr>
          <a:xfrm>
            <a:off x="839925" y="331304"/>
            <a:ext cx="10058402" cy="1020417"/>
          </a:xfrm>
        </p:spPr>
        <p:txBody>
          <a:bodyPr>
            <a:normAutofit fontScale="90000"/>
          </a:bodyPr>
          <a:lstStyle/>
          <a:p>
            <a:r>
              <a:rPr lang="en-US" dirty="0"/>
              <a:t>United Methodist Women</a:t>
            </a:r>
            <a:br>
              <a:rPr lang="en-US" dirty="0"/>
            </a:br>
            <a:endParaRPr lang="en-US" dirty="0"/>
          </a:p>
        </p:txBody>
      </p:sp>
      <p:sp>
        <p:nvSpPr>
          <p:cNvPr id="3" name="Content Placeholder 2">
            <a:extLst>
              <a:ext uri="{FF2B5EF4-FFF2-40B4-BE49-F238E27FC236}">
                <a16:creationId xmlns:a16="http://schemas.microsoft.com/office/drawing/2014/main" id="{8FD93A28-264A-4554-9750-5D049B2C9C8A}"/>
              </a:ext>
            </a:extLst>
          </p:cNvPr>
          <p:cNvSpPr>
            <a:spLocks noGrp="1"/>
          </p:cNvSpPr>
          <p:nvPr>
            <p:ph sz="half" idx="1"/>
          </p:nvPr>
        </p:nvSpPr>
        <p:spPr>
          <a:xfrm>
            <a:off x="212035" y="874644"/>
            <a:ext cx="5807765" cy="5870714"/>
          </a:xfrm>
        </p:spPr>
        <p:txBody>
          <a:bodyPr>
            <a:normAutofit fontScale="47500" lnSpcReduction="20000"/>
          </a:bodyPr>
          <a:lstStyle/>
          <a:p>
            <a:r>
              <a:rPr lang="en-US" sz="2900" dirty="0">
                <a:latin typeface="Arial Black" panose="020B0A04020102020204" pitchFamily="34" charset="0"/>
              </a:rPr>
              <a:t>United Methodist Women is the largest denominational faith organization for women with approximately 800,000 members whose mission is fostering spiritual growth, developing leaders and advocating for justice.</a:t>
            </a:r>
          </a:p>
          <a:p>
            <a:r>
              <a:rPr lang="en-US" sz="2900" dirty="0">
                <a:latin typeface="Arial Black" panose="020B0A04020102020204" pitchFamily="34" charset="0"/>
              </a:rPr>
              <a:t>Members raise up to $20 million each year for programs and projects related to women, children and youth in the United States and in more than 100 countries around the world.</a:t>
            </a:r>
          </a:p>
          <a:p>
            <a:r>
              <a:rPr lang="en-US" sz="2900" dirty="0">
                <a:latin typeface="Arial Black" panose="020B0A04020102020204" pitchFamily="34" charset="0"/>
              </a:rPr>
              <a:t>United Methodist Women and The United Methodist Church's principles and values include:</a:t>
            </a:r>
          </a:p>
          <a:p>
            <a:r>
              <a:rPr lang="en-US" sz="2900" dirty="0">
                <a:latin typeface="Arial Black" panose="020B0A04020102020204" pitchFamily="34" charset="0"/>
              </a:rPr>
              <a:t>Promoting the empowerment of women, children and youth.</a:t>
            </a:r>
          </a:p>
          <a:p>
            <a:r>
              <a:rPr lang="en-US" sz="2900" dirty="0">
                <a:latin typeface="Arial Black" panose="020B0A04020102020204" pitchFamily="34" charset="0"/>
              </a:rPr>
              <a:t>Promoting anti-racism and multiculturalism.</a:t>
            </a:r>
          </a:p>
          <a:p>
            <a:r>
              <a:rPr lang="en-US" sz="2900" dirty="0">
                <a:latin typeface="Arial Black" panose="020B0A04020102020204" pitchFamily="34" charset="0"/>
              </a:rPr>
              <a:t>Promoting inclusion and equity.</a:t>
            </a:r>
          </a:p>
          <a:p>
            <a:r>
              <a:rPr lang="en-US" sz="2900" dirty="0">
                <a:latin typeface="Arial Black" panose="020B0A04020102020204" pitchFamily="34" charset="0"/>
              </a:rPr>
              <a:t>Promoting fair labor practices.</a:t>
            </a:r>
          </a:p>
          <a:p>
            <a:r>
              <a:rPr lang="en-US" sz="2900" dirty="0">
                <a:latin typeface="Arial Black" panose="020B0A04020102020204" pitchFamily="34" charset="0"/>
              </a:rPr>
              <a:t>Promoting economic and environmental stewardship and sustainability.</a:t>
            </a:r>
          </a:p>
          <a:p>
            <a:endParaRPr lang="en-US" dirty="0"/>
          </a:p>
        </p:txBody>
      </p:sp>
      <p:sp>
        <p:nvSpPr>
          <p:cNvPr id="4" name="Content Placeholder 3">
            <a:extLst>
              <a:ext uri="{FF2B5EF4-FFF2-40B4-BE49-F238E27FC236}">
                <a16:creationId xmlns:a16="http://schemas.microsoft.com/office/drawing/2014/main" id="{B9000AF5-6383-4F2A-A092-4CB6F883ECD5}"/>
              </a:ext>
            </a:extLst>
          </p:cNvPr>
          <p:cNvSpPr>
            <a:spLocks noGrp="1"/>
          </p:cNvSpPr>
          <p:nvPr>
            <p:ph sz="half" idx="2"/>
          </p:nvPr>
        </p:nvSpPr>
        <p:spPr>
          <a:xfrm>
            <a:off x="6172200" y="142862"/>
            <a:ext cx="5807764" cy="6602495"/>
          </a:xfrm>
        </p:spPr>
        <p:txBody>
          <a:bodyPr>
            <a:normAutofit fontScale="47500" lnSpcReduction="20000"/>
          </a:bodyPr>
          <a:lstStyle/>
          <a:p>
            <a:r>
              <a:rPr lang="en-US" sz="3800" dirty="0">
                <a:latin typeface="Arial Black" panose="020B0A04020102020204" pitchFamily="34" charset="0"/>
              </a:rPr>
              <a:t>The Vision of United Methodist Women</a:t>
            </a:r>
          </a:p>
          <a:p>
            <a:r>
              <a:rPr lang="en-US" sz="3800" dirty="0">
                <a:latin typeface="Arial Black" panose="020B0A04020102020204" pitchFamily="34" charset="0"/>
              </a:rPr>
              <a:t>Turning faith, hope and love into action on behalf of women, children and youth around the world.</a:t>
            </a:r>
          </a:p>
          <a:p>
            <a:r>
              <a:rPr lang="en-US" sz="3800" dirty="0">
                <a:latin typeface="Arial Black" panose="020B0A04020102020204" pitchFamily="34" charset="0"/>
              </a:rPr>
              <a:t>Living the Vision</a:t>
            </a:r>
          </a:p>
          <a:p>
            <a:r>
              <a:rPr lang="en-US" sz="3800" dirty="0">
                <a:latin typeface="Arial Black" panose="020B0A04020102020204" pitchFamily="34" charset="0"/>
              </a:rPr>
              <a:t>We provide opportunities and resources to grow spiritually, become more deeply rooted in Christ and put faith into action.</a:t>
            </a:r>
          </a:p>
          <a:p>
            <a:r>
              <a:rPr lang="en-US" sz="3800" dirty="0">
                <a:latin typeface="Arial Black" panose="020B0A04020102020204" pitchFamily="34" charset="0"/>
              </a:rPr>
              <a:t>We are organized for growth, with flexible structures leading to effective witness and action.</a:t>
            </a:r>
          </a:p>
          <a:p>
            <a:r>
              <a:rPr lang="en-US" sz="3800" dirty="0">
                <a:latin typeface="Arial Black" panose="020B0A04020102020204" pitchFamily="34" charset="0"/>
              </a:rPr>
              <a:t>We equip women and girls around the world to be leaders in communities, agencies, workplaces, governments and churches.</a:t>
            </a:r>
          </a:p>
          <a:p>
            <a:r>
              <a:rPr lang="en-US" sz="3800" dirty="0">
                <a:latin typeface="Arial Black" panose="020B0A04020102020204" pitchFamily="34" charset="0"/>
              </a:rPr>
              <a:t>We work for justice through compassionate service and advocacy to change unfair policies and systems.</a:t>
            </a:r>
          </a:p>
          <a:p>
            <a:r>
              <a:rPr lang="en-US" sz="3800" dirty="0">
                <a:latin typeface="Arial Black" panose="020B0A04020102020204" pitchFamily="34" charset="0"/>
              </a:rPr>
              <a:t>We provide educational experiences that lead to personal change in order to transform the world.</a:t>
            </a:r>
          </a:p>
          <a:p>
            <a:endParaRPr lang="en-US" dirty="0"/>
          </a:p>
        </p:txBody>
      </p:sp>
    </p:spTree>
    <p:extLst>
      <p:ext uri="{BB962C8B-B14F-4D97-AF65-F5344CB8AC3E}">
        <p14:creationId xmlns:p14="http://schemas.microsoft.com/office/powerpoint/2010/main" val="156974507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7499DE-65F4-4985-BC63-A91DC41A0C56}"/>
              </a:ext>
            </a:extLst>
          </p:cNvPr>
          <p:cNvSpPr/>
          <p:nvPr/>
        </p:nvSpPr>
        <p:spPr>
          <a:xfrm>
            <a:off x="236150" y="177572"/>
            <a:ext cx="12059478" cy="5940088"/>
          </a:xfrm>
          <a:prstGeom prst="rect">
            <a:avLst/>
          </a:prstGeom>
        </p:spPr>
        <p:txBody>
          <a:bodyPr wrap="square">
            <a:spAutoFit/>
          </a:bodyPr>
          <a:lstStyle/>
          <a:p>
            <a:r>
              <a:rPr lang="en-US" sz="2000" dirty="0">
                <a:latin typeface="Arial Black" panose="020B0A04020102020204" pitchFamily="34" charset="0"/>
              </a:rPr>
              <a:t>Mission Initiatives</a:t>
            </a:r>
          </a:p>
          <a:p>
            <a:r>
              <a:rPr lang="en-US" sz="2000" dirty="0">
                <a:latin typeface="Arial Black" panose="020B0A04020102020204" pitchFamily="34" charset="0"/>
              </a:rPr>
              <a:t>The entire program and organization of United Methodist Women focuses on mission. Our mission initiatives include:</a:t>
            </a:r>
          </a:p>
          <a:p>
            <a:r>
              <a:rPr lang="en-US" sz="2000" dirty="0">
                <a:latin typeface="Arial Black" panose="020B0A04020102020204" pitchFamily="34" charset="0"/>
              </a:rPr>
              <a:t>•	Providing opportunities to grow spiritually</a:t>
            </a:r>
          </a:p>
          <a:p>
            <a:r>
              <a:rPr lang="en-US" sz="2000" dirty="0">
                <a:latin typeface="Arial Black" panose="020B0A04020102020204" pitchFamily="34" charset="0"/>
              </a:rPr>
              <a:t>•	Equipping women &amp; girls to be leaders</a:t>
            </a:r>
          </a:p>
          <a:p>
            <a:r>
              <a:rPr lang="en-US" sz="2000" dirty="0">
                <a:latin typeface="Arial Black" panose="020B0A04020102020204" pitchFamily="34" charset="0"/>
              </a:rPr>
              <a:t>•	Providing transformative educational experiences</a:t>
            </a:r>
          </a:p>
          <a:p>
            <a:r>
              <a:rPr lang="en-US" sz="2000" dirty="0">
                <a:latin typeface="Arial Black" panose="020B0A04020102020204" pitchFamily="34" charset="0"/>
              </a:rPr>
              <a:t>•	Organizing for growth &amp; flexibility</a:t>
            </a:r>
          </a:p>
          <a:p>
            <a:r>
              <a:rPr lang="en-US" sz="2000" dirty="0">
                <a:latin typeface="Arial Black" panose="020B0A04020102020204" pitchFamily="34" charset="0"/>
              </a:rPr>
              <a:t>•	Working for justice through service &amp; advocacy </a:t>
            </a:r>
          </a:p>
          <a:p>
            <a:r>
              <a:rPr lang="en-US" sz="2000" dirty="0">
                <a:latin typeface="Arial Black" panose="020B0A04020102020204" pitchFamily="34" charset="0"/>
              </a:rPr>
              <a:t>Focus on Women, Children &amp; Youth</a:t>
            </a:r>
          </a:p>
          <a:p>
            <a:r>
              <a:rPr lang="en-US" sz="2000" dirty="0">
                <a:latin typeface="Arial Black" panose="020B0A04020102020204" pitchFamily="34" charset="0"/>
              </a:rPr>
              <a:t>From its beginning, United Methodist Women has focused on ministries with women, children, and youth.</a:t>
            </a:r>
          </a:p>
          <a:p>
            <a:r>
              <a:rPr lang="en-US" sz="2000" dirty="0">
                <a:latin typeface="Arial Black" panose="020B0A04020102020204" pitchFamily="34" charset="0"/>
              </a:rPr>
              <a:t>Women</a:t>
            </a:r>
          </a:p>
          <a:p>
            <a:r>
              <a:rPr lang="en-US" sz="2000" dirty="0">
                <a:latin typeface="Arial Black" panose="020B0A04020102020204" pitchFamily="34" charset="0"/>
              </a:rPr>
              <a:t>Women have been empowered by leadership education opportunities, mission education, the Reading Program, tools for advocacy and more. These opportunities allow women to act and to empower women in the United States and abroad.</a:t>
            </a:r>
          </a:p>
          <a:p>
            <a:r>
              <a:rPr lang="en-US" sz="2000" dirty="0">
                <a:latin typeface="Arial Black" panose="020B0A04020102020204" pitchFamily="34" charset="0"/>
              </a:rPr>
              <a:t>United Methodist Women also support programs and projects aimed at improving the special needs of women because of their refugee statuses, their immigration statuses, situations in which they are abused, their high illiteracy rate in some countries, their economic dependence, their educational disparities, and much more.</a:t>
            </a:r>
          </a:p>
        </p:txBody>
      </p:sp>
    </p:spTree>
    <p:extLst>
      <p:ext uri="{BB962C8B-B14F-4D97-AF65-F5344CB8AC3E}">
        <p14:creationId xmlns:p14="http://schemas.microsoft.com/office/powerpoint/2010/main" val="342254996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camera.wav"/>
          </p:stSnd>
        </p:sndAc>
      </p:transition>
    </mc:Choice>
    <mc:Fallback xmlns="">
      <p:transition spd="slow">
        <p:random/>
        <p:sndAc>
          <p:stSnd>
            <p:snd r:embed="rId3" name="camera.wav"/>
          </p:stSnd>
        </p:sndAc>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DC590E-525A-4535-B544-859156D8F74B}"/>
              </a:ext>
            </a:extLst>
          </p:cNvPr>
          <p:cNvSpPr/>
          <p:nvPr/>
        </p:nvSpPr>
        <p:spPr>
          <a:xfrm>
            <a:off x="324679" y="305068"/>
            <a:ext cx="11277600" cy="6247864"/>
          </a:xfrm>
          <a:prstGeom prst="rect">
            <a:avLst/>
          </a:prstGeom>
        </p:spPr>
        <p:txBody>
          <a:bodyPr wrap="square">
            <a:spAutoFit/>
          </a:bodyPr>
          <a:lstStyle/>
          <a:p>
            <a:r>
              <a:rPr lang="en-US" sz="2000" u="sng" dirty="0">
                <a:latin typeface="Arial Black" panose="020B0A04020102020204" pitchFamily="34" charset="0"/>
              </a:rPr>
              <a:t>Children</a:t>
            </a:r>
          </a:p>
          <a:p>
            <a:r>
              <a:rPr lang="en-US" sz="2000" dirty="0">
                <a:latin typeface="Arial Black" panose="020B0A04020102020204" pitchFamily="34" charset="0"/>
              </a:rPr>
              <a:t>A special emphasis of United Methodist Women is children, because women care for children. If children are raised with safety, security, food, shelter, education, and basic human rights, these children will grow to be loving and secure adults. United Methodist Women believe deeply in responding to Jesus' mandate to "care for the least of these."</a:t>
            </a:r>
          </a:p>
          <a:p>
            <a:r>
              <a:rPr lang="en-US" sz="2000" dirty="0">
                <a:latin typeface="Arial Black" panose="020B0A04020102020204" pitchFamily="34" charset="0"/>
              </a:rPr>
              <a:t>Children often do not have a voice in this world, so United Methodist Women cares for them and advocates on their behalf. United Methodist Women commits to children globally through community centers, educational opportunities for refugee children, homes for street children, advocacy against sexual exploitation and child labor, educational institutions and much more.</a:t>
            </a:r>
          </a:p>
          <a:p>
            <a:r>
              <a:rPr lang="en-US" sz="2000" u="sng" dirty="0">
                <a:latin typeface="Arial Black" panose="020B0A04020102020204" pitchFamily="34" charset="0"/>
              </a:rPr>
              <a:t>Youth</a:t>
            </a:r>
          </a:p>
          <a:p>
            <a:r>
              <a:rPr lang="en-US" sz="2000" dirty="0">
                <a:latin typeface="Arial Black" panose="020B0A04020102020204" pitchFamily="34" charset="0"/>
              </a:rPr>
              <a:t>United Methodist Women work with youth organizations globally and with programs and projects that support and empower youth. United Methodist Women also enables youth to be in mission by support of the US-2 program, the mission intern program and the Global Justice Volunteers program</a:t>
            </a:r>
          </a:p>
          <a:p>
            <a:r>
              <a:rPr lang="en-US" sz="2000" dirty="0">
                <a:latin typeface="Arial Black" panose="020B0A04020102020204" pitchFamily="34" charset="0"/>
              </a:rPr>
              <a:t>A special emphasis of the organization has been to involve young women in all the ministries and leadership of United Methodist Women. A teen and college/university women consultative group helps direct the program of United Methodist Women to be more inclusive of younger women</a:t>
            </a:r>
          </a:p>
        </p:txBody>
      </p:sp>
    </p:spTree>
    <p:extLst>
      <p:ext uri="{BB962C8B-B14F-4D97-AF65-F5344CB8AC3E}">
        <p14:creationId xmlns:p14="http://schemas.microsoft.com/office/powerpoint/2010/main" val="1244425723"/>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AEC49D-F416-4A36-8E71-AB843DBA1373}"/>
              </a:ext>
            </a:extLst>
          </p:cNvPr>
          <p:cNvSpPr txBox="1"/>
          <p:nvPr/>
        </p:nvSpPr>
        <p:spPr>
          <a:xfrm>
            <a:off x="296883" y="724395"/>
            <a:ext cx="10960925" cy="5139869"/>
          </a:xfrm>
          <a:prstGeom prst="rect">
            <a:avLst/>
          </a:prstGeom>
          <a:noFill/>
        </p:spPr>
        <p:txBody>
          <a:bodyPr wrap="square" rtlCol="0">
            <a:spAutoFit/>
          </a:bodyPr>
          <a:lstStyle/>
          <a:p>
            <a:pPr algn="ctr"/>
            <a:r>
              <a:rPr lang="en-US" sz="6000" b="1" dirty="0">
                <a:latin typeface="Arial Black" panose="020B0A04020102020204" pitchFamily="34" charset="0"/>
              </a:rPr>
              <a:t>DANCE MINISTRY </a:t>
            </a:r>
          </a:p>
          <a:p>
            <a:endParaRPr lang="en-US" dirty="0">
              <a:latin typeface="Arial Black" panose="020B0A04020102020204" pitchFamily="34" charset="0"/>
            </a:endParaRPr>
          </a:p>
          <a:p>
            <a:endParaRPr lang="en-US" dirty="0">
              <a:latin typeface="Arial Black" panose="020B0A04020102020204" pitchFamily="34" charset="0"/>
            </a:endParaRPr>
          </a:p>
          <a:p>
            <a:endParaRPr lang="en-US" dirty="0">
              <a:latin typeface="Arial Black" panose="020B0A04020102020204" pitchFamily="34" charset="0"/>
            </a:endParaRPr>
          </a:p>
          <a:p>
            <a:endParaRPr lang="en-US" dirty="0">
              <a:latin typeface="Arial Black" panose="020B0A04020102020204" pitchFamily="34" charset="0"/>
            </a:endParaRPr>
          </a:p>
          <a:p>
            <a:r>
              <a:rPr lang="en-US" sz="2800" b="1" dirty="0">
                <a:latin typeface="Arial Black" panose="020B0A04020102020204" pitchFamily="34" charset="0"/>
              </a:rPr>
              <a:t>Dance Ministry is to equip individuals to understand worship and God’s purpose through dance and self-expression. The mime Ministry is an exciting new component of the Dance Ministry. It will help usher in the spirit of praise </a:t>
            </a:r>
            <a:r>
              <a:rPr lang="en-US" sz="2800" b="1" dirty="0" err="1">
                <a:latin typeface="Arial Black" panose="020B0A04020102020204" pitchFamily="34" charset="0"/>
              </a:rPr>
              <a:t>nad</a:t>
            </a:r>
            <a:r>
              <a:rPr lang="en-US" sz="2800" b="1" dirty="0">
                <a:latin typeface="Arial Black" panose="020B0A04020102020204" pitchFamily="34" charset="0"/>
              </a:rPr>
              <a:t> worship to prepare the hears and minds of the congregation for the Holy Spirit to connect us to Him. </a:t>
            </a:r>
          </a:p>
        </p:txBody>
      </p:sp>
    </p:spTree>
    <p:extLst>
      <p:ext uri="{BB962C8B-B14F-4D97-AF65-F5344CB8AC3E}">
        <p14:creationId xmlns:p14="http://schemas.microsoft.com/office/powerpoint/2010/main" val="352025794"/>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E9FAF-FF72-4A1A-9950-F0D93A6A7545}"/>
              </a:ext>
            </a:extLst>
          </p:cNvPr>
          <p:cNvSpPr>
            <a:spLocks noGrp="1"/>
          </p:cNvSpPr>
          <p:nvPr>
            <p:ph type="title"/>
          </p:nvPr>
        </p:nvSpPr>
        <p:spPr>
          <a:xfrm>
            <a:off x="1066799" y="0"/>
            <a:ext cx="10058402" cy="1219200"/>
          </a:xfrm>
        </p:spPr>
        <p:txBody>
          <a:bodyPr/>
          <a:lstStyle/>
          <a:p>
            <a:r>
              <a:rPr lang="en-US" dirty="0">
                <a:latin typeface="Arial Black" panose="020B0A04020102020204" pitchFamily="34" charset="0"/>
              </a:rPr>
              <a:t>UNITED METHODIST MARRIAGE AND FAMILY MINISTRIES:  </a:t>
            </a:r>
          </a:p>
        </p:txBody>
      </p:sp>
      <p:sp>
        <p:nvSpPr>
          <p:cNvPr id="4" name="Rectangle 3">
            <a:extLst>
              <a:ext uri="{FF2B5EF4-FFF2-40B4-BE49-F238E27FC236}">
                <a16:creationId xmlns:a16="http://schemas.microsoft.com/office/drawing/2014/main" id="{CF1ACF89-62FB-4FC7-849F-46487080E5BE}"/>
              </a:ext>
            </a:extLst>
          </p:cNvPr>
          <p:cNvSpPr/>
          <p:nvPr/>
        </p:nvSpPr>
        <p:spPr>
          <a:xfrm>
            <a:off x="174314" y="1010245"/>
            <a:ext cx="12017686" cy="5847755"/>
          </a:xfrm>
          <a:prstGeom prst="rect">
            <a:avLst/>
          </a:prstGeom>
        </p:spPr>
        <p:txBody>
          <a:bodyPr wrap="square">
            <a:spAutoFit/>
          </a:bodyPr>
          <a:lstStyle/>
          <a:p>
            <a:endParaRPr lang="en-US" sz="2200" b="1" dirty="0">
              <a:latin typeface="Arial Black" panose="020B0A04020102020204" pitchFamily="34" charset="0"/>
            </a:endParaRPr>
          </a:p>
          <a:p>
            <a:endParaRPr lang="en-US" sz="2200" b="1" dirty="0">
              <a:latin typeface="Arial Black" panose="020B0A04020102020204" pitchFamily="34" charset="0"/>
            </a:endParaRPr>
          </a:p>
          <a:p>
            <a:r>
              <a:rPr lang="en-US" sz="2200" b="1" dirty="0">
                <a:latin typeface="Arial Black" panose="020B0A04020102020204" pitchFamily="34" charset="0"/>
              </a:rPr>
              <a:t>Not Just for Couples</a:t>
            </a:r>
          </a:p>
          <a:p>
            <a:r>
              <a:rPr lang="en-US" sz="2200" b="1" dirty="0">
                <a:latin typeface="Arial Black" panose="020B0A04020102020204" pitchFamily="34" charset="0"/>
              </a:rPr>
              <a:t> </a:t>
            </a:r>
          </a:p>
          <a:p>
            <a:r>
              <a:rPr lang="en-US" sz="2200" b="1" dirty="0">
                <a:latin typeface="Arial Black" panose="020B0A04020102020204" pitchFamily="34" charset="0"/>
              </a:rPr>
              <a:t>Nurturing the spiritual growth and emotional health of all persons</a:t>
            </a:r>
          </a:p>
          <a:p>
            <a:r>
              <a:rPr lang="en-US" sz="2200" b="1" dirty="0">
                <a:latin typeface="Arial Black" panose="020B0A04020102020204" pitchFamily="34" charset="0"/>
              </a:rPr>
              <a:t>Helping all persons develop and maintain healthy relationships</a:t>
            </a:r>
          </a:p>
          <a:p>
            <a:r>
              <a:rPr lang="en-US" sz="2200" b="1" dirty="0">
                <a:latin typeface="Arial Black" panose="020B0A04020102020204" pitchFamily="34" charset="0"/>
              </a:rPr>
              <a:t>Supporting those dealing with transitions and crises</a:t>
            </a:r>
          </a:p>
          <a:p>
            <a:r>
              <a:rPr lang="en-US" sz="2200" b="1" dirty="0">
                <a:latin typeface="Arial Black" panose="020B0A04020102020204" pitchFamily="34" charset="0"/>
              </a:rPr>
              <a:t> </a:t>
            </a:r>
          </a:p>
          <a:p>
            <a:r>
              <a:rPr lang="en-US" sz="2200" b="1" dirty="0">
                <a:latin typeface="Arial Black" panose="020B0A04020102020204" pitchFamily="34" charset="0"/>
              </a:rPr>
              <a:t> </a:t>
            </a:r>
          </a:p>
          <a:p>
            <a:r>
              <a:rPr lang="en-US" sz="2200" b="1" dirty="0">
                <a:latin typeface="Arial Black" panose="020B0A04020102020204" pitchFamily="34" charset="0"/>
              </a:rPr>
              <a:t>        All persons, including singles, belong to families. We are shaped and influenced by our families of origin; and, as we mature, we form new families with those with whom we choose to share our lives. Those who remain single by choice or by chance need healthy relationships too. The church at its best functions as an extended family, offering acceptance, love, and support; relationship education and enrichment appropriate for various life stages and circumstances; and comfort and guidance during transitions and crises.</a:t>
            </a:r>
          </a:p>
        </p:txBody>
      </p:sp>
    </p:spTree>
    <p:extLst>
      <p:ext uri="{BB962C8B-B14F-4D97-AF65-F5344CB8AC3E}">
        <p14:creationId xmlns:p14="http://schemas.microsoft.com/office/powerpoint/2010/main" val="248679310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5A222-767C-4313-B64A-B51155B36387}"/>
              </a:ext>
            </a:extLst>
          </p:cNvPr>
          <p:cNvSpPr>
            <a:spLocks noGrp="1"/>
          </p:cNvSpPr>
          <p:nvPr>
            <p:ph type="title"/>
          </p:nvPr>
        </p:nvSpPr>
        <p:spPr/>
        <p:txBody>
          <a:bodyPr/>
          <a:lstStyle/>
          <a:p>
            <a:r>
              <a:rPr lang="en-US" dirty="0"/>
              <a:t>CONTINUED: </a:t>
            </a:r>
          </a:p>
        </p:txBody>
      </p:sp>
      <p:sp>
        <p:nvSpPr>
          <p:cNvPr id="3" name="Rectangle 2">
            <a:extLst>
              <a:ext uri="{FF2B5EF4-FFF2-40B4-BE49-F238E27FC236}">
                <a16:creationId xmlns:a16="http://schemas.microsoft.com/office/drawing/2014/main" id="{82A42AD6-32FB-451C-8257-511F86B752F7}"/>
              </a:ext>
            </a:extLst>
          </p:cNvPr>
          <p:cNvSpPr/>
          <p:nvPr/>
        </p:nvSpPr>
        <p:spPr>
          <a:xfrm>
            <a:off x="0" y="-633650"/>
            <a:ext cx="12192000" cy="7294305"/>
          </a:xfrm>
          <a:prstGeom prst="rect">
            <a:avLst/>
          </a:prstGeom>
        </p:spPr>
        <p:txBody>
          <a:bodyPr wrap="square">
            <a:spAutoFit/>
          </a:bodyPr>
          <a:lstStyle/>
          <a:p>
            <a:r>
              <a:rPr lang="en-US" dirty="0"/>
              <a:t> </a:t>
            </a:r>
          </a:p>
          <a:p>
            <a:endParaRPr lang="en-US" dirty="0"/>
          </a:p>
          <a:p>
            <a:endParaRPr lang="en-US" dirty="0"/>
          </a:p>
          <a:p>
            <a:endParaRPr lang="en-US" dirty="0"/>
          </a:p>
          <a:p>
            <a:endParaRPr lang="en-US" dirty="0"/>
          </a:p>
          <a:p>
            <a:endParaRPr lang="en-US" dirty="0"/>
          </a:p>
          <a:p>
            <a:endParaRPr lang="en-US" dirty="0"/>
          </a:p>
          <a:p>
            <a:endParaRPr lang="en-US" dirty="0"/>
          </a:p>
          <a:p>
            <a:r>
              <a:rPr lang="en-US" dirty="0">
                <a:latin typeface="Arial Black" panose="020B0A04020102020204" pitchFamily="34" charset="0"/>
              </a:rPr>
              <a:t>Marriage and Family Ministries help make disciples for the transformation of the world by supporting personal spiritual growth within the context of relationships.  Family life exposes our self-centeredness and rough edges, challenges us to grow, and enlarges our capacity for compassion and selflessness. Ministries that deepen our self-awareness and our understanding of others, help us resolve family-of-origin issues, and teach us skills for effective communication, conflict-management, and intimacy build on this potential and help us evolve spiritually to become more Christ-like.</a:t>
            </a:r>
          </a:p>
          <a:p>
            <a:endParaRPr lang="en-US" dirty="0">
              <a:latin typeface="Arial Black" panose="020B0A04020102020204" pitchFamily="34" charset="0"/>
            </a:endParaRPr>
          </a:p>
          <a:p>
            <a:r>
              <a:rPr lang="en-US" dirty="0">
                <a:latin typeface="Arial Black" panose="020B0A04020102020204" pitchFamily="34" charset="0"/>
              </a:rPr>
              <a:t>Effective Marriage and Family Ministries:</a:t>
            </a:r>
          </a:p>
          <a:p>
            <a:r>
              <a:rPr lang="en-US" dirty="0">
                <a:latin typeface="Arial Black" panose="020B0A04020102020204" pitchFamily="34" charset="0"/>
              </a:rPr>
              <a:t> </a:t>
            </a:r>
          </a:p>
          <a:p>
            <a:r>
              <a:rPr lang="en-US" dirty="0">
                <a:latin typeface="Arial Black" panose="020B0A04020102020204" pitchFamily="34" charset="0"/>
              </a:rPr>
              <a:t>Affirm marriage and family life as a vocation.</a:t>
            </a:r>
          </a:p>
          <a:p>
            <a:r>
              <a:rPr lang="en-US" dirty="0">
                <a:latin typeface="Arial Black" panose="020B0A04020102020204" pitchFamily="34" charset="0"/>
              </a:rPr>
              <a:t>Embrace and support those who are single “by choice or by chance.”</a:t>
            </a:r>
          </a:p>
          <a:p>
            <a:r>
              <a:rPr lang="en-US" dirty="0">
                <a:latin typeface="Arial Black" panose="020B0A04020102020204" pitchFamily="34" charset="0"/>
              </a:rPr>
              <a:t>Equip all persons with skills for maintaining healthy relationships.</a:t>
            </a:r>
          </a:p>
          <a:p>
            <a:r>
              <a:rPr lang="en-US" dirty="0">
                <a:latin typeface="Arial Black" panose="020B0A04020102020204" pitchFamily="34" charset="0"/>
              </a:rPr>
              <a:t>Provide guidance for making wise decisions about dating and sex.</a:t>
            </a:r>
          </a:p>
          <a:p>
            <a:r>
              <a:rPr lang="en-US" dirty="0">
                <a:latin typeface="Arial Black" panose="020B0A04020102020204" pitchFamily="34" charset="0"/>
              </a:rPr>
              <a:t>Teach those who marry how to sustain their love.</a:t>
            </a:r>
          </a:p>
          <a:p>
            <a:r>
              <a:rPr lang="en-US" dirty="0">
                <a:latin typeface="Arial Black" panose="020B0A04020102020204" pitchFamily="34" charset="0"/>
              </a:rPr>
              <a:t>Partner with parents to raise emotionally healthy and responsible children.</a:t>
            </a:r>
          </a:p>
          <a:p>
            <a:r>
              <a:rPr lang="en-US" dirty="0">
                <a:latin typeface="Arial Black" panose="020B0A04020102020204" pitchFamily="34" charset="0"/>
              </a:rPr>
              <a:t>Support families engaged in elder-care or dealing with other special needs. Help to heal broken relationships and the wounds caused by them.</a:t>
            </a:r>
          </a:p>
        </p:txBody>
      </p:sp>
    </p:spTree>
    <p:extLst>
      <p:ext uri="{BB962C8B-B14F-4D97-AF65-F5344CB8AC3E}">
        <p14:creationId xmlns:p14="http://schemas.microsoft.com/office/powerpoint/2010/main" val="168625830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3F3F6E-26FE-4CC5-936A-78C9C6897C21}"/>
              </a:ext>
            </a:extLst>
          </p:cNvPr>
          <p:cNvSpPr/>
          <p:nvPr/>
        </p:nvSpPr>
        <p:spPr>
          <a:xfrm>
            <a:off x="435735" y="1225689"/>
            <a:ext cx="11555896" cy="5632311"/>
          </a:xfrm>
          <a:prstGeom prst="rect">
            <a:avLst/>
          </a:prstGeom>
        </p:spPr>
        <p:txBody>
          <a:bodyPr wrap="square">
            <a:spAutoFit/>
          </a:bodyPr>
          <a:lstStyle/>
          <a:p>
            <a:r>
              <a:rPr lang="en-US" sz="2400" dirty="0">
                <a:latin typeface="Arial Black" panose="020B0A04020102020204" pitchFamily="34" charset="0"/>
              </a:rPr>
              <a:t>(This team may be called Christian Education, Nurture, Lifespan Learning, Discipleship, or some other name.)</a:t>
            </a:r>
          </a:p>
          <a:p>
            <a:r>
              <a:rPr lang="en-US" sz="2400" u="sng" dirty="0">
                <a:latin typeface="Arial Black" panose="020B0A04020102020204" pitchFamily="34" charset="0"/>
              </a:rPr>
              <a:t>What Is My Job?</a:t>
            </a:r>
          </a:p>
          <a:p>
            <a:r>
              <a:rPr lang="en-US" sz="2400" dirty="0">
                <a:latin typeface="Arial Black" panose="020B0A04020102020204" pitchFamily="34" charset="0"/>
              </a:rPr>
              <a:t>Oversee learning and teaching experiences for the congregation so that people of all ages grow in their understanding of the gospel and become better equipped for daily living as faithful disciples of Jesus Christ. Lead the congregation to understand the importance of lifelong growth and learning as Christian disciples.</a:t>
            </a:r>
          </a:p>
          <a:p>
            <a:endParaRPr lang="en-US" sz="2400" dirty="0">
              <a:latin typeface="Arial Black" panose="020B0A04020102020204" pitchFamily="34" charset="0"/>
            </a:endParaRPr>
          </a:p>
          <a:p>
            <a:r>
              <a:rPr lang="en-US" sz="2400" dirty="0">
                <a:latin typeface="Arial Black" panose="020B0A04020102020204" pitchFamily="34" charset="0"/>
              </a:rPr>
              <a:t>-An effective leader will assure that people of all ages will have opportunities for learning so that they will grow in their understanding of the gospel and become better equipped for daily living as faithful disciples. The congregation will have a comprehensive plan for growth and nurture for all ages and all stages of faith.</a:t>
            </a:r>
          </a:p>
        </p:txBody>
      </p:sp>
      <p:sp>
        <p:nvSpPr>
          <p:cNvPr id="3" name="Title 2">
            <a:extLst>
              <a:ext uri="{FF2B5EF4-FFF2-40B4-BE49-F238E27FC236}">
                <a16:creationId xmlns:a16="http://schemas.microsoft.com/office/drawing/2014/main" id="{DD23CBEA-CDAE-4CC1-8266-1AFC7D742D20}"/>
              </a:ext>
            </a:extLst>
          </p:cNvPr>
          <p:cNvSpPr>
            <a:spLocks noGrp="1"/>
          </p:cNvSpPr>
          <p:nvPr>
            <p:ph type="title"/>
          </p:nvPr>
        </p:nvSpPr>
        <p:spPr>
          <a:xfrm>
            <a:off x="1065212" y="185530"/>
            <a:ext cx="10058402" cy="1338470"/>
          </a:xfrm>
        </p:spPr>
        <p:txBody>
          <a:bodyPr>
            <a:normAutofit fontScale="90000"/>
          </a:bodyPr>
          <a:lstStyle/>
          <a:p>
            <a:r>
              <a:rPr lang="en-US" dirty="0">
                <a:latin typeface="Arial Black" panose="020B0A04020102020204" pitchFamily="34" charset="0"/>
              </a:rPr>
              <a:t>Educational Ministry Team Leader Job Description</a:t>
            </a:r>
            <a:br>
              <a:rPr lang="en-US" dirty="0"/>
            </a:br>
            <a:endParaRPr lang="en-US" dirty="0"/>
          </a:p>
        </p:txBody>
      </p:sp>
    </p:spTree>
    <p:extLst>
      <p:ext uri="{BB962C8B-B14F-4D97-AF65-F5344CB8AC3E}">
        <p14:creationId xmlns:p14="http://schemas.microsoft.com/office/powerpoint/2010/main" val="79548938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8E84-D7C1-47C6-A159-BAEB08C02313}"/>
              </a:ext>
            </a:extLst>
          </p:cNvPr>
          <p:cNvSpPr>
            <a:spLocks noGrp="1"/>
          </p:cNvSpPr>
          <p:nvPr>
            <p:ph type="title"/>
          </p:nvPr>
        </p:nvSpPr>
        <p:spPr/>
        <p:txBody>
          <a:bodyPr>
            <a:normAutofit/>
          </a:bodyPr>
          <a:lstStyle/>
          <a:p>
            <a:r>
              <a:rPr lang="en-US" dirty="0"/>
              <a:t>Small Group Coordinator</a:t>
            </a:r>
            <a:br>
              <a:rPr lang="en-US" dirty="0"/>
            </a:br>
            <a:endParaRPr lang="en-US" dirty="0"/>
          </a:p>
        </p:txBody>
      </p:sp>
      <p:sp>
        <p:nvSpPr>
          <p:cNvPr id="3" name="Rectangle 2">
            <a:extLst>
              <a:ext uri="{FF2B5EF4-FFF2-40B4-BE49-F238E27FC236}">
                <a16:creationId xmlns:a16="http://schemas.microsoft.com/office/drawing/2014/main" id="{6613E57B-102A-4A0F-A828-61D54BED7A71}"/>
              </a:ext>
            </a:extLst>
          </p:cNvPr>
          <p:cNvSpPr/>
          <p:nvPr/>
        </p:nvSpPr>
        <p:spPr>
          <a:xfrm>
            <a:off x="185530" y="1321186"/>
            <a:ext cx="11608905" cy="2246769"/>
          </a:xfrm>
          <a:prstGeom prst="rect">
            <a:avLst/>
          </a:prstGeom>
        </p:spPr>
        <p:txBody>
          <a:bodyPr wrap="square">
            <a:spAutoFit/>
          </a:bodyPr>
          <a:lstStyle/>
          <a:p>
            <a:r>
              <a:rPr lang="en-US" sz="2800" b="1" dirty="0">
                <a:latin typeface="Arial Black" panose="020B0A04020102020204" pitchFamily="34" charset="0"/>
              </a:rPr>
              <a:t>An effective leader will organize the congregation’s small-group ministry so that Christian faith is nurtured, Christian community is built, and people of all ages are equipped for ministry as Christian disciples in daily life.</a:t>
            </a:r>
            <a:br>
              <a:rPr lang="en-US" sz="2800" b="1" dirty="0">
                <a:latin typeface="Arial Black" panose="020B0A04020102020204" pitchFamily="34" charset="0"/>
              </a:rPr>
            </a:br>
            <a:endParaRPr lang="en-US" sz="2800" b="1" dirty="0">
              <a:latin typeface="Arial Black" panose="020B0A04020102020204" pitchFamily="34" charset="0"/>
            </a:endParaRPr>
          </a:p>
        </p:txBody>
      </p:sp>
    </p:spTree>
    <p:extLst>
      <p:ext uri="{BB962C8B-B14F-4D97-AF65-F5344CB8AC3E}">
        <p14:creationId xmlns:p14="http://schemas.microsoft.com/office/powerpoint/2010/main" val="457790097"/>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CD4E-F862-4F1E-BEC0-A8414806D1A7}"/>
              </a:ext>
            </a:extLst>
          </p:cNvPr>
          <p:cNvSpPr>
            <a:spLocks noGrp="1"/>
          </p:cNvSpPr>
          <p:nvPr>
            <p:ph type="title"/>
          </p:nvPr>
        </p:nvSpPr>
        <p:spPr>
          <a:xfrm>
            <a:off x="596348" y="119269"/>
            <a:ext cx="10452653" cy="1073427"/>
          </a:xfrm>
        </p:spPr>
        <p:txBody>
          <a:bodyPr>
            <a:normAutofit fontScale="90000"/>
          </a:bodyPr>
          <a:lstStyle/>
          <a:p>
            <a:r>
              <a:rPr lang="en-US" dirty="0"/>
              <a:t>Small Group Coordinator and/or Church School (Sunday School) Superintendent</a:t>
            </a:r>
          </a:p>
        </p:txBody>
      </p:sp>
      <p:sp>
        <p:nvSpPr>
          <p:cNvPr id="3" name="Content Placeholder 2">
            <a:extLst>
              <a:ext uri="{FF2B5EF4-FFF2-40B4-BE49-F238E27FC236}">
                <a16:creationId xmlns:a16="http://schemas.microsoft.com/office/drawing/2014/main" id="{064A1E2D-CA65-4985-BEC7-53A42BCA56DD}"/>
              </a:ext>
            </a:extLst>
          </p:cNvPr>
          <p:cNvSpPr>
            <a:spLocks noGrp="1"/>
          </p:cNvSpPr>
          <p:nvPr>
            <p:ph sz="half" idx="1"/>
          </p:nvPr>
        </p:nvSpPr>
        <p:spPr>
          <a:xfrm>
            <a:off x="165654" y="1192695"/>
            <a:ext cx="5854146" cy="5546035"/>
          </a:xfrm>
        </p:spPr>
        <p:txBody>
          <a:bodyPr>
            <a:noAutofit/>
          </a:bodyPr>
          <a:lstStyle/>
          <a:p>
            <a:r>
              <a:rPr lang="en-US" sz="2800" b="1" dirty="0">
                <a:latin typeface="Century" panose="02040604050505020304" pitchFamily="18" charset="0"/>
              </a:rPr>
              <a:t>An effective leader will coordinate and implement the various small-group ministries of a congregation, including the church school, weekday groups, and offsite groups that are designed so that a congregation will have an effective ministry of nurturing Christian faith, building Christian community, and equipping people of all ages for ministry as Christian disciples in daily life.</a:t>
            </a:r>
          </a:p>
        </p:txBody>
      </p:sp>
      <p:sp>
        <p:nvSpPr>
          <p:cNvPr id="4" name="Content Placeholder 3">
            <a:extLst>
              <a:ext uri="{FF2B5EF4-FFF2-40B4-BE49-F238E27FC236}">
                <a16:creationId xmlns:a16="http://schemas.microsoft.com/office/drawing/2014/main" id="{83CD59A1-B5E7-415E-9E01-02B148299C59}"/>
              </a:ext>
            </a:extLst>
          </p:cNvPr>
          <p:cNvSpPr>
            <a:spLocks noGrp="1"/>
          </p:cNvSpPr>
          <p:nvPr>
            <p:ph sz="half" idx="2"/>
          </p:nvPr>
        </p:nvSpPr>
        <p:spPr>
          <a:xfrm>
            <a:off x="6311348" y="1099931"/>
            <a:ext cx="5714998" cy="5758069"/>
          </a:xfrm>
        </p:spPr>
        <p:txBody>
          <a:bodyPr>
            <a:normAutofit fontScale="92500" lnSpcReduction="10000"/>
          </a:bodyPr>
          <a:lstStyle/>
          <a:p>
            <a:r>
              <a:rPr lang="en-US" b="1" dirty="0"/>
              <a:t>•	</a:t>
            </a:r>
            <a:r>
              <a:rPr lang="en-US" b="1" dirty="0">
                <a:latin typeface="Century" panose="02040604050505020304" pitchFamily="18" charset="0"/>
              </a:rPr>
              <a:t>This leader benefits from having one or more of these spiritual gifts: servanthood, teaching, exhortation (encouragement), leadership, wisdom, faith, administration, helping, and shepherding.</a:t>
            </a:r>
          </a:p>
          <a:p>
            <a:r>
              <a:rPr lang="en-US" b="1" dirty="0">
                <a:latin typeface="Century" panose="02040604050505020304" pitchFamily="18" charset="0"/>
              </a:rPr>
              <a:t>•	This leader should show evidence of passion for nurturing the Christian faith of others.</a:t>
            </a:r>
          </a:p>
          <a:p>
            <a:r>
              <a:rPr lang="en-US" b="1" dirty="0">
                <a:latin typeface="Century" panose="02040604050505020304" pitchFamily="18" charset="0"/>
              </a:rPr>
              <a:t>•	Useful skills for this position are the ability to listen to and communicate with people of all ages and the ability to connect individuals with others who support and encourage one another as they grow together in faith and discipleship.</a:t>
            </a:r>
          </a:p>
          <a:p>
            <a:endParaRPr lang="en-US" b="1" dirty="0"/>
          </a:p>
        </p:txBody>
      </p:sp>
    </p:spTree>
    <p:extLst>
      <p:ext uri="{BB962C8B-B14F-4D97-AF65-F5344CB8AC3E}">
        <p14:creationId xmlns:p14="http://schemas.microsoft.com/office/powerpoint/2010/main" val="3132191381"/>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applause.wav"/>
          </p:stSnd>
        </p:sndAc>
      </p:transition>
    </mc:Choice>
    <mc:Fallback xmlns="">
      <p:transition spd="slow">
        <p:random/>
        <p:sndAc>
          <p:stSnd>
            <p:snd r:embed="rId4" name="applause.wav"/>
          </p:stSnd>
        </p:sndAc>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1145EB-8C04-46A1-83B9-BD574D0D06D1}"/>
              </a:ext>
            </a:extLst>
          </p:cNvPr>
          <p:cNvSpPr/>
          <p:nvPr/>
        </p:nvSpPr>
        <p:spPr>
          <a:xfrm>
            <a:off x="172279" y="0"/>
            <a:ext cx="12019721" cy="7109639"/>
          </a:xfrm>
          <a:prstGeom prst="rect">
            <a:avLst/>
          </a:prstGeom>
        </p:spPr>
        <p:txBody>
          <a:bodyPr wrap="square">
            <a:spAutoFit/>
          </a:bodyPr>
          <a:lstStyle/>
          <a:p>
            <a:r>
              <a:rPr lang="en-US" sz="2400" b="1" u="sng" dirty="0">
                <a:latin typeface="Arial Black" panose="020B0A04020102020204" pitchFamily="34" charset="0"/>
              </a:rPr>
              <a:t>Responsibilities of the Position</a:t>
            </a:r>
          </a:p>
          <a:p>
            <a:r>
              <a:rPr lang="en-US" sz="2400" dirty="0">
                <a:latin typeface="Arial Black" panose="020B0A04020102020204" pitchFamily="34" charset="0"/>
              </a:rPr>
              <a:t>•	This leader will work cooperatively with the education ministry team or nurture team, age-level coordinators, and pastor to coordinate the implementation of opportunities for people in your congregation to grow and develop as disciples of Jesus Christ.</a:t>
            </a:r>
          </a:p>
          <a:p>
            <a:r>
              <a:rPr lang="en-US" sz="2400" dirty="0">
                <a:latin typeface="Arial Black" panose="020B0A04020102020204" pitchFamily="34" charset="0"/>
              </a:rPr>
              <a:t>•	The coordinator/superintendent will keep records of groups for annual reports to the charge conference.</a:t>
            </a:r>
          </a:p>
          <a:p>
            <a:r>
              <a:rPr lang="en-US" sz="2400" dirty="0">
                <a:latin typeface="Arial Black" panose="020B0A04020102020204" pitchFamily="34" charset="0"/>
              </a:rPr>
              <a:t>•	The coordinator/superintendent will develop and carry out plans to promote attendance and participation in the church program for nurture and growth such as church school, Sunday school or small-group ministry.</a:t>
            </a:r>
          </a:p>
          <a:p>
            <a:r>
              <a:rPr lang="en-US" sz="2400" dirty="0">
                <a:latin typeface="Arial Black" panose="020B0A04020102020204" pitchFamily="34" charset="0"/>
              </a:rPr>
              <a:t>•	The leader may build a team of people with gifts and skills for implementation of the church’s nurturing ministries. </a:t>
            </a:r>
          </a:p>
          <a:p>
            <a:r>
              <a:rPr lang="en-US" sz="2400" dirty="0">
                <a:latin typeface="Arial Black" panose="020B0A04020102020204" pitchFamily="34" charset="0"/>
              </a:rPr>
              <a:t>•	This leader will look for new ways to nurture the Christian faith of people of all ages and collaborate with others to launch new groups for new people.</a:t>
            </a:r>
          </a:p>
          <a:p>
            <a:r>
              <a:rPr lang="en-US" sz="2400" dirty="0">
                <a:latin typeface="Arial Black" panose="020B0A04020102020204" pitchFamily="34" charset="0"/>
              </a:rPr>
              <a:t>•	The leader may serve as a consultant for people responsible for the Christian education, spiritual formation and nurture of children, youth, and adults.</a:t>
            </a:r>
          </a:p>
        </p:txBody>
      </p:sp>
    </p:spTree>
    <p:extLst>
      <p:ext uri="{BB962C8B-B14F-4D97-AF65-F5344CB8AC3E}">
        <p14:creationId xmlns:p14="http://schemas.microsoft.com/office/powerpoint/2010/main" val="3737085622"/>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3" name="hammer.wav"/>
          </p:stSnd>
        </p:sndAc>
      </p:transition>
    </mc:Choice>
    <mc:Fallback xmlns="">
      <p:transition spd="slow">
        <p:random/>
        <p:sndAc>
          <p:stSnd>
            <p:snd r:embed="rId4" name="hammer.wav"/>
          </p:stSnd>
        </p:sndAc>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85461-BC35-4804-ADBE-A0815D00D5D2}"/>
              </a:ext>
            </a:extLst>
          </p:cNvPr>
          <p:cNvSpPr>
            <a:spLocks noGrp="1"/>
          </p:cNvSpPr>
          <p:nvPr>
            <p:ph type="title"/>
          </p:nvPr>
        </p:nvSpPr>
        <p:spPr>
          <a:xfrm>
            <a:off x="1065212" y="304800"/>
            <a:ext cx="10058402" cy="672353"/>
          </a:xfrm>
        </p:spPr>
        <p:txBody>
          <a:bodyPr/>
          <a:lstStyle/>
          <a:p>
            <a:r>
              <a:rPr lang="en-US" dirty="0"/>
              <a:t>Prison Ministry Team</a:t>
            </a:r>
          </a:p>
        </p:txBody>
      </p:sp>
      <p:sp>
        <p:nvSpPr>
          <p:cNvPr id="3" name="Rectangle 2">
            <a:extLst>
              <a:ext uri="{FF2B5EF4-FFF2-40B4-BE49-F238E27FC236}">
                <a16:creationId xmlns:a16="http://schemas.microsoft.com/office/drawing/2014/main" id="{4BD989BA-067B-4212-AE62-2BF0490A24E1}"/>
              </a:ext>
            </a:extLst>
          </p:cNvPr>
          <p:cNvSpPr/>
          <p:nvPr/>
        </p:nvSpPr>
        <p:spPr>
          <a:xfrm>
            <a:off x="430305" y="1582341"/>
            <a:ext cx="11089341" cy="4493538"/>
          </a:xfrm>
          <a:prstGeom prst="rect">
            <a:avLst/>
          </a:prstGeom>
        </p:spPr>
        <p:txBody>
          <a:bodyPr wrap="square">
            <a:spAutoFit/>
          </a:bodyPr>
          <a:lstStyle/>
          <a:p>
            <a:r>
              <a:rPr lang="en-US" sz="2600" b="1" dirty="0"/>
              <a:t>1.	FIRST RULE OF THUMB: NEVER ASSUME</a:t>
            </a:r>
          </a:p>
          <a:p>
            <a:endParaRPr lang="en-US" sz="2600" b="1" dirty="0"/>
          </a:p>
          <a:p>
            <a:r>
              <a:rPr lang="en-US" sz="2600" b="1" dirty="0"/>
              <a:t>2.	SECOND RULE OF THUMB: CONSIDER YOUR ROLE AND</a:t>
            </a:r>
          </a:p>
          <a:p>
            <a:r>
              <a:rPr lang="en-US" sz="2600" b="1" dirty="0"/>
              <a:t>	RESPONSIBILITIES</a:t>
            </a:r>
          </a:p>
          <a:p>
            <a:r>
              <a:rPr lang="en-US" sz="2600" b="1" dirty="0"/>
              <a:t>3.	THIRD RULE OF THUMB: FOCUS ON THE BIGGER PICTURE</a:t>
            </a:r>
          </a:p>
          <a:p>
            <a:r>
              <a:rPr lang="en-US" sz="2600" b="1" dirty="0"/>
              <a:t>4.	FOURTH RULE OF THUMB: BE A LEADERSHIP MODEL FOR ALL…INCLUDING THE 	PASTOR</a:t>
            </a:r>
          </a:p>
          <a:p>
            <a:r>
              <a:rPr lang="en-US" sz="2600" b="1" dirty="0"/>
              <a:t>5.	FIFTH RULE OF THUMB: DYSFUNCTIONAL TEAMS CAN KILLTHEIR OWN 	MINISTRIES</a:t>
            </a:r>
          </a:p>
          <a:p>
            <a:r>
              <a:rPr lang="en-US" sz="2600" b="1" dirty="0"/>
              <a:t>6.	SIXTH RULE OF THUMB: AVOID JUDGING</a:t>
            </a:r>
          </a:p>
        </p:txBody>
      </p:sp>
    </p:spTree>
    <p:extLst>
      <p:ext uri="{BB962C8B-B14F-4D97-AF65-F5344CB8AC3E}">
        <p14:creationId xmlns:p14="http://schemas.microsoft.com/office/powerpoint/2010/main" val="1564350810"/>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6831CD-56A3-425F-9D9A-0EB4EB210A04}"/>
              </a:ext>
            </a:extLst>
          </p:cNvPr>
          <p:cNvSpPr/>
          <p:nvPr/>
        </p:nvSpPr>
        <p:spPr>
          <a:xfrm>
            <a:off x="344773" y="284735"/>
            <a:ext cx="11077731" cy="7540526"/>
          </a:xfrm>
          <a:prstGeom prst="rect">
            <a:avLst/>
          </a:prstGeom>
        </p:spPr>
        <p:txBody>
          <a:bodyPr wrap="square">
            <a:spAutoFit/>
          </a:bodyPr>
          <a:lstStyle/>
          <a:p>
            <a:r>
              <a:rPr lang="en-US" sz="2800" dirty="0">
                <a:latin typeface="Arial Black" panose="020B0A04020102020204" pitchFamily="34" charset="0"/>
              </a:rPr>
              <a:t>Mentoring ministry: </a:t>
            </a:r>
          </a:p>
          <a:p>
            <a:r>
              <a:rPr lang="en-US" sz="2800" dirty="0">
                <a:latin typeface="Arial Black" panose="020B0A04020102020204" pitchFamily="34" charset="0"/>
              </a:rPr>
              <a:t>A mentor—someone with know-how and experience—can be one of the most invaluable tools you’ll ever encounter.  As knowledge is shared, both teachers and learners gain confidence, and lasting relationships often develop.</a:t>
            </a:r>
          </a:p>
          <a:p>
            <a:endParaRPr lang="en-US" sz="2800" dirty="0">
              <a:latin typeface="Arial Black" panose="020B0A04020102020204" pitchFamily="34" charset="0"/>
            </a:endParaRPr>
          </a:p>
          <a:p>
            <a:pPr algn="ctr"/>
            <a:r>
              <a:rPr lang="en-US" sz="6000" i="1" dirty="0">
                <a:effectLst>
                  <a:outerShdw blurRad="38100" dist="38100" dir="2700000" algn="tl">
                    <a:srgbClr val="000000">
                      <a:alpha val="43137"/>
                    </a:srgbClr>
                  </a:outerShdw>
                </a:effectLst>
                <a:latin typeface="Arial Black" panose="020B0A04020102020204" pitchFamily="34" charset="0"/>
              </a:rPr>
              <a:t>Gentleman Academy</a:t>
            </a:r>
          </a:p>
          <a:p>
            <a:pPr algn="ctr"/>
            <a:r>
              <a:rPr lang="en-US" sz="6000" i="1" dirty="0">
                <a:effectLst>
                  <a:outerShdw blurRad="38100" dist="38100" dir="2700000" algn="tl">
                    <a:srgbClr val="000000">
                      <a:alpha val="43137"/>
                    </a:srgbClr>
                  </a:outerShdw>
                </a:effectLst>
                <a:latin typeface="Arial Black" panose="020B0A04020102020204" pitchFamily="34" charset="0"/>
              </a:rPr>
              <a:t>Girls Mentor Ministry </a:t>
            </a:r>
          </a:p>
          <a:p>
            <a:pPr algn="ctr"/>
            <a:endParaRPr lang="en-US" sz="2800" dirty="0">
              <a:latin typeface="Arial Black" panose="020B0A04020102020204" pitchFamily="34" charset="0"/>
            </a:endParaRPr>
          </a:p>
          <a:p>
            <a:pPr algn="ctr"/>
            <a:endParaRPr lang="en-US" sz="2800" dirty="0">
              <a:latin typeface="Arial Black" panose="020B0A04020102020204" pitchFamily="34" charset="0"/>
            </a:endParaRPr>
          </a:p>
          <a:p>
            <a:pPr algn="ctr"/>
            <a:endParaRPr lang="en-US" sz="2800" dirty="0">
              <a:latin typeface="Arial Black" panose="020B0A04020102020204" pitchFamily="34" charset="0"/>
            </a:endParaRPr>
          </a:p>
          <a:p>
            <a:pPr algn="ctr"/>
            <a:endParaRPr lang="en-US" sz="2800" dirty="0">
              <a:latin typeface="Arial Black" panose="020B0A04020102020204" pitchFamily="34" charset="0"/>
            </a:endParaRPr>
          </a:p>
          <a:p>
            <a:pPr algn="ctr"/>
            <a:endParaRPr lang="en-US" sz="2800" dirty="0">
              <a:latin typeface="Arial Black" panose="020B0A04020102020204" pitchFamily="34" charset="0"/>
            </a:endParaRPr>
          </a:p>
          <a:p>
            <a:pPr algn="ctr"/>
            <a:endParaRPr lang="en-US" sz="2800" dirty="0">
              <a:latin typeface="Arial Black" panose="020B0A04020102020204" pitchFamily="34" charset="0"/>
            </a:endParaRPr>
          </a:p>
        </p:txBody>
      </p:sp>
    </p:spTree>
    <p:extLst>
      <p:ext uri="{BB962C8B-B14F-4D97-AF65-F5344CB8AC3E}">
        <p14:creationId xmlns:p14="http://schemas.microsoft.com/office/powerpoint/2010/main" val="3855801378"/>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8A070C-ED6C-436A-9795-7816AA47883A}"/>
              </a:ext>
            </a:extLst>
          </p:cNvPr>
          <p:cNvSpPr/>
          <p:nvPr/>
        </p:nvSpPr>
        <p:spPr>
          <a:xfrm>
            <a:off x="0" y="474345"/>
            <a:ext cx="12192000" cy="5816977"/>
          </a:xfrm>
          <a:prstGeom prst="rect">
            <a:avLst/>
          </a:prstGeom>
        </p:spPr>
        <p:txBody>
          <a:bodyPr wrap="square">
            <a:spAutoFit/>
          </a:bodyPr>
          <a:lstStyle/>
          <a:p>
            <a:endParaRPr lang="en-US" sz="2400" dirty="0"/>
          </a:p>
          <a:p>
            <a:pPr algn="ctr"/>
            <a:r>
              <a:rPr lang="en-US" sz="4800" b="1" dirty="0">
                <a:effectLst>
                  <a:outerShdw blurRad="38100" dist="38100" dir="2700000" algn="tl">
                    <a:srgbClr val="000000">
                      <a:alpha val="43137"/>
                    </a:srgbClr>
                  </a:outerShdw>
                </a:effectLst>
              </a:rPr>
              <a:t>GREETERS/USHERS</a:t>
            </a:r>
          </a:p>
          <a:p>
            <a:endParaRPr lang="en-US" sz="2000" dirty="0">
              <a:latin typeface="Arial Black" panose="020B0A04020102020204" pitchFamily="34" charset="0"/>
            </a:endParaRPr>
          </a:p>
          <a:p>
            <a:endParaRPr lang="en-US" sz="2000" dirty="0">
              <a:latin typeface="Arial Black" panose="020B0A04020102020204" pitchFamily="34" charset="0"/>
            </a:endParaRPr>
          </a:p>
          <a:p>
            <a:r>
              <a:rPr lang="en-US" sz="2000" dirty="0">
                <a:latin typeface="Arial Black" panose="020B0A04020102020204" pitchFamily="34" charset="0"/>
              </a:rPr>
              <a:t>Greeters welcome folks to worship either in the front hallway or the narthex. Ushers serve as people who welcome those to worship as well.  They also give out bulletins, explain to newcomers where the bathrooms and Christian education rooms, </a:t>
            </a:r>
            <a:r>
              <a:rPr lang="en-US" sz="2000" dirty="0" err="1">
                <a:latin typeface="Arial Black" panose="020B0A04020102020204" pitchFamily="34" charset="0"/>
              </a:rPr>
              <a:t>etc</a:t>
            </a:r>
            <a:r>
              <a:rPr lang="en-US" sz="2000" dirty="0">
                <a:latin typeface="Arial Black" panose="020B0A04020102020204" pitchFamily="34" charset="0"/>
              </a:rPr>
              <a:t> are, collect the offering, and are the face of welcome.</a:t>
            </a:r>
          </a:p>
          <a:p>
            <a:endParaRPr lang="en-US" sz="2000" dirty="0">
              <a:latin typeface="Arial Black" panose="020B0A04020102020204" pitchFamily="34" charset="0"/>
            </a:endParaRPr>
          </a:p>
          <a:p>
            <a:r>
              <a:rPr lang="en-US" sz="2000" dirty="0">
                <a:latin typeface="Arial Black" panose="020B0A04020102020204" pitchFamily="34" charset="0"/>
              </a:rPr>
              <a:t>Ushers’ General Responsibilities</a:t>
            </a:r>
          </a:p>
          <a:p>
            <a:r>
              <a:rPr lang="en-US" sz="2000" dirty="0">
                <a:latin typeface="Arial Black" panose="020B0A04020102020204" pitchFamily="34" charset="0"/>
              </a:rPr>
              <a:t>Ushers are responsible for greeting, assisting and meeting the worship needs of all worshippers.  These tasks include the ordinary services of providing bulletins, helping people find seats, appropriate behavior during worship, collecting tithes/offerings, and assisting and participating in worship.  Ushers also provide for special needs; such as hearing assistance, large print materials, materials for children, assisting people (as needed) getting in the building, etc.  Remember to treat each person as you would want to be treated and your ministry will touch many lives.</a:t>
            </a:r>
          </a:p>
        </p:txBody>
      </p:sp>
    </p:spTree>
    <p:extLst>
      <p:ext uri="{BB962C8B-B14F-4D97-AF65-F5344CB8AC3E}">
        <p14:creationId xmlns:p14="http://schemas.microsoft.com/office/powerpoint/2010/main" val="1718869789"/>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2631EC-52E3-4116-A938-608F00AC8D51}"/>
              </a:ext>
            </a:extLst>
          </p:cNvPr>
          <p:cNvSpPr/>
          <p:nvPr/>
        </p:nvSpPr>
        <p:spPr>
          <a:xfrm>
            <a:off x="0" y="751344"/>
            <a:ext cx="12192000" cy="5663089"/>
          </a:xfrm>
          <a:prstGeom prst="rect">
            <a:avLst/>
          </a:prstGeom>
        </p:spPr>
        <p:txBody>
          <a:bodyPr wrap="square">
            <a:spAutoFit/>
          </a:bodyPr>
          <a:lstStyle/>
          <a:p>
            <a:pPr algn="ctr"/>
            <a:r>
              <a:rPr lang="en-US" sz="3200" dirty="0">
                <a:latin typeface="Arial Black" panose="020B0A04020102020204" pitchFamily="34" charset="0"/>
              </a:rPr>
              <a:t>GREETERS/USHERS – CONTINUED </a:t>
            </a:r>
          </a:p>
          <a:p>
            <a:endParaRPr lang="en-US" dirty="0">
              <a:latin typeface="Arial Black" panose="020B0A04020102020204" pitchFamily="34" charset="0"/>
            </a:endParaRPr>
          </a:p>
          <a:p>
            <a:r>
              <a:rPr lang="en-US" sz="2400" dirty="0">
                <a:latin typeface="Arial Black" panose="020B0A04020102020204" pitchFamily="34" charset="0"/>
              </a:rPr>
              <a:t>Ushers greet guests and members as they enter the sanctuary</a:t>
            </a:r>
          </a:p>
          <a:p>
            <a:r>
              <a:rPr lang="en-US" sz="2400" dirty="0">
                <a:latin typeface="Arial Black" panose="020B0A04020102020204" pitchFamily="34" charset="0"/>
              </a:rPr>
              <a:t>Greeters welcome guests to, provide information about our church, and assist visitors in locating facilities.</a:t>
            </a:r>
          </a:p>
          <a:p>
            <a:r>
              <a:rPr lang="en-US" sz="2400" dirty="0">
                <a:latin typeface="Arial Black" panose="020B0A04020102020204" pitchFamily="34" charset="0"/>
              </a:rPr>
              <a:t>You will be one of the first people visitors will see. You are the first impression of our church. How you meet them and what you say to them will help set the tone for their worship experience here.</a:t>
            </a:r>
          </a:p>
          <a:p>
            <a:r>
              <a:rPr lang="en-US" sz="2400" dirty="0">
                <a:latin typeface="Arial Black" panose="020B0A04020102020204" pitchFamily="34" charset="0"/>
              </a:rPr>
              <a:t>Ushering and greeting calls for patience, courtesy and discernment. Almost like entertaining friends, you are the host or hostess and each person coming to worship is your special guest. Your warm greeting and pleasant smile will help foster a sense of belonging, even for a newcomer.</a:t>
            </a:r>
          </a:p>
          <a:p>
            <a:r>
              <a:rPr lang="en-US" sz="2400" dirty="0">
                <a:latin typeface="Arial Black" panose="020B0A04020102020204" pitchFamily="34" charset="0"/>
              </a:rPr>
              <a:t>In addition to greeting people, your service as an usher is essential to the worship of our congregation.</a:t>
            </a:r>
          </a:p>
        </p:txBody>
      </p:sp>
    </p:spTree>
    <p:extLst>
      <p:ext uri="{BB962C8B-B14F-4D97-AF65-F5344CB8AC3E}">
        <p14:creationId xmlns:p14="http://schemas.microsoft.com/office/powerpoint/2010/main" val="1663176476"/>
      </p:ext>
    </p:extLst>
  </p:cSld>
  <p:clrMapOvr>
    <a:masterClrMapping/>
  </p:clrMapOvr>
  <mc:AlternateContent xmlns:mc="http://schemas.openxmlformats.org/markup-compatibility/2006" xmlns:p14="http://schemas.microsoft.com/office/powerpoint/2010/main">
    <mc:Choice Requires="p14">
      <p:transition spd="slow" p14:dur="1500">
        <p:random/>
        <p:sndAc>
          <p:stSnd>
            <p:snd r:embed="rId2" name="applause.wav"/>
          </p:stSnd>
        </p:sndAc>
      </p:transition>
    </mc:Choice>
    <mc:Fallback xmlns="">
      <p:transition spd="slow">
        <p:random/>
        <p:sndAc>
          <p:stSnd>
            <p:snd r:embed="rId3" name="applause.wav"/>
          </p:stSnd>
        </p:sndAc>
      </p:transition>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themed presentation</Template>
  <TotalTime>1505</TotalTime>
  <Words>12812</Words>
  <Application>Microsoft Office PowerPoint</Application>
  <PresentationFormat>Widescreen</PresentationFormat>
  <Paragraphs>604</Paragraphs>
  <Slides>88</Slides>
  <Notes>58</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Nature Illustration 16x9</vt:lpstr>
      <vt:lpstr>Mt. Pleasant UMC /St.Paul UMC   Leadership Training</vt:lpstr>
      <vt:lpstr>Pastor Responsibilities and Duties </vt:lpstr>
      <vt:lpstr>a) Word and ecclesial acts: </vt:lpstr>
      <vt:lpstr>b) Sacrament: </vt:lpstr>
      <vt:lpstr>c) Order: </vt:lpstr>
      <vt:lpstr>Con.</vt:lpstr>
      <vt:lpstr>PowerPoint Presentation</vt:lpstr>
      <vt:lpstr>Pastor con..</vt:lpstr>
      <vt:lpstr>d)Service: </vt:lpstr>
      <vt:lpstr>Candidates for Ministry </vt:lpstr>
      <vt:lpstr>Candidates for Ministry Continued </vt:lpstr>
      <vt:lpstr>Administrative Assistant to Pastor </vt:lpstr>
      <vt:lpstr>Lay Leader</vt:lpstr>
      <vt:lpstr>PowerPoint Presentation</vt:lpstr>
      <vt:lpstr>PowerPoint Presentation</vt:lpstr>
      <vt:lpstr>The lay leader con. </vt:lpstr>
      <vt:lpstr>PowerPoint Presentation</vt:lpstr>
      <vt:lpstr>Lay Servant Ministries</vt:lpstr>
      <vt:lpstr>PowerPoint Presentation</vt:lpstr>
      <vt:lpstr>Nominations and Leader Development Committee Job Description</vt:lpstr>
      <vt:lpstr>Nominations </vt:lpstr>
      <vt:lpstr>PowerPoint Presentation</vt:lpstr>
      <vt:lpstr>Pastor/Staff-Parish Relations Committee </vt:lpstr>
      <vt:lpstr>PPRC</vt:lpstr>
      <vt:lpstr>PowerPoint Presentation</vt:lpstr>
      <vt:lpstr>Trustees Job Description </vt:lpstr>
      <vt:lpstr>Trustees</vt:lpstr>
      <vt:lpstr>PowerPoint Presentation</vt:lpstr>
      <vt:lpstr>Lay Member of Annual Conference</vt:lpstr>
      <vt:lpstr>PowerPoint Presentation</vt:lpstr>
      <vt:lpstr>PowerPoint Presentation</vt:lpstr>
      <vt:lpstr>Finance Committee</vt:lpstr>
      <vt:lpstr>Finance Committee</vt:lpstr>
      <vt:lpstr>Finance</vt:lpstr>
      <vt:lpstr>PowerPoint Presentation</vt:lpstr>
      <vt:lpstr>PowerPoint Presentation</vt:lpstr>
      <vt:lpstr>Financial Secretary</vt:lpstr>
      <vt:lpstr>PowerPoint Presentation</vt:lpstr>
      <vt:lpstr>PowerPoint Presentation</vt:lpstr>
      <vt:lpstr>Church Treasurer</vt:lpstr>
      <vt:lpstr>PowerPoint Presentation</vt:lpstr>
      <vt:lpstr>PowerPoint Presentation</vt:lpstr>
      <vt:lpstr>PowerPoint Presentation</vt:lpstr>
      <vt:lpstr>PowerPoint Presentation</vt:lpstr>
      <vt:lpstr>Membership Secretary</vt:lpstr>
      <vt:lpstr>PowerPoint Presentation</vt:lpstr>
      <vt:lpstr>Chair of Church Leadership Team/Church Council/</vt:lpstr>
      <vt:lpstr>Nurture, Outreach, And Witness Ministries Coordinator(s)</vt:lpstr>
      <vt:lpstr>PowerPoint Presentation</vt:lpstr>
      <vt:lpstr>PowerPoint Presentation</vt:lpstr>
      <vt:lpstr>PowerPoint Presentation</vt:lpstr>
      <vt:lpstr>Youth Children young Adult Ministries Coordinator</vt:lpstr>
      <vt:lpstr>PowerPoint Presentation</vt:lpstr>
      <vt:lpstr>PowerPoint Presentation</vt:lpstr>
      <vt:lpstr>Evangelism Ministry Team Leader Job Description</vt:lpstr>
      <vt:lpstr>Missions Ministry Team Leader</vt:lpstr>
      <vt:lpstr>PowerPoint Presentation</vt:lpstr>
      <vt:lpstr>Health and Welfare Ministry Team Leader</vt:lpstr>
      <vt:lpstr>PowerPoint Presentation</vt:lpstr>
      <vt:lpstr>RELIGION AND RACE MINISTRY  An effective leader will lead the congregation in efforts to value all God’s people and build a vision of the kingdom of God that includes people of every race and culture. An effective ministry will increase congregational understanding that a vital Christian faith values diversity, equity, and inclusiveness.</vt:lpstr>
      <vt:lpstr>PowerPoint Presentation</vt:lpstr>
      <vt:lpstr>Stewardship Ministry Leader</vt:lpstr>
      <vt:lpstr>PowerPoint Presentation</vt:lpstr>
      <vt:lpstr>PowerPoint Presentation</vt:lpstr>
      <vt:lpstr>WORSHIP PLANNING MINISTRY</vt:lpstr>
      <vt:lpstr>PowerPoint Presentation</vt:lpstr>
      <vt:lpstr>PRAYER TEAM MINISTRY </vt:lpstr>
      <vt:lpstr>PowerPoint Presentation</vt:lpstr>
      <vt:lpstr>Fellowship Chairperson </vt:lpstr>
      <vt:lpstr>PowerPoint Presentation</vt:lpstr>
      <vt:lpstr>Culinary Ministry </vt:lpstr>
      <vt:lpstr>PowerPoint Presentation</vt:lpstr>
      <vt:lpstr>PowerPoint Presentation</vt:lpstr>
      <vt:lpstr>PowerPoint Presentation</vt:lpstr>
      <vt:lpstr>United Methodist Women </vt:lpstr>
      <vt:lpstr>PowerPoint Presentation</vt:lpstr>
      <vt:lpstr>PowerPoint Presentation</vt:lpstr>
      <vt:lpstr>PowerPoint Presentation</vt:lpstr>
      <vt:lpstr>UNITED METHODIST MARRIAGE AND FAMILY MINISTRIES:  </vt:lpstr>
      <vt:lpstr>CONTINUED: </vt:lpstr>
      <vt:lpstr>Educational Ministry Team Leader Job Description </vt:lpstr>
      <vt:lpstr>Small Group Coordinator </vt:lpstr>
      <vt:lpstr>Small Group Coordinator and/or Church School (Sunday School) Superintendent</vt:lpstr>
      <vt:lpstr>PowerPoint Presentation</vt:lpstr>
      <vt:lpstr>Prison Ministry Team</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V.E.G. Leadership Training</dc:title>
  <dc:creator>kordell sims</dc:creator>
  <cp:lastModifiedBy>kordell sims</cp:lastModifiedBy>
  <cp:revision>34</cp:revision>
  <cp:lastPrinted>2019-12-10T18:44:21Z</cp:lastPrinted>
  <dcterms:created xsi:type="dcterms:W3CDTF">2017-12-13T01:57:52Z</dcterms:created>
  <dcterms:modified xsi:type="dcterms:W3CDTF">2021-02-19T15:02:43Z</dcterms:modified>
</cp:coreProperties>
</file>